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06" r:id="rId3"/>
    <p:sldId id="330" r:id="rId4"/>
    <p:sldId id="262" r:id="rId5"/>
    <p:sldId id="322" r:id="rId6"/>
    <p:sldId id="336" r:id="rId7"/>
    <p:sldId id="304" r:id="rId8"/>
    <p:sldId id="335" r:id="rId9"/>
    <p:sldId id="260" r:id="rId10"/>
    <p:sldId id="307" r:id="rId11"/>
    <p:sldId id="308" r:id="rId12"/>
    <p:sldId id="333" r:id="rId13"/>
    <p:sldId id="264" r:id="rId14"/>
    <p:sldId id="265" r:id="rId15"/>
    <p:sldId id="324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309" r:id="rId32"/>
    <p:sldId id="311" r:id="rId33"/>
    <p:sldId id="312" r:id="rId34"/>
    <p:sldId id="282" r:id="rId35"/>
    <p:sldId id="283" r:id="rId36"/>
    <p:sldId id="284" r:id="rId37"/>
    <p:sldId id="313" r:id="rId38"/>
    <p:sldId id="286" r:id="rId39"/>
    <p:sldId id="287" r:id="rId40"/>
    <p:sldId id="316" r:id="rId41"/>
    <p:sldId id="317" r:id="rId42"/>
    <p:sldId id="318" r:id="rId43"/>
    <p:sldId id="319" r:id="rId44"/>
    <p:sldId id="320" r:id="rId45"/>
    <p:sldId id="321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337" r:id="rId56"/>
    <p:sldId id="298" r:id="rId57"/>
    <p:sldId id="300" r:id="rId58"/>
    <p:sldId id="327" r:id="rId59"/>
    <p:sldId id="325" r:id="rId60"/>
    <p:sldId id="314" r:id="rId61"/>
    <p:sldId id="334" r:id="rId62"/>
    <p:sldId id="302" r:id="rId63"/>
    <p:sldId id="303" r:id="rId64"/>
  </p:sldIdLst>
  <p:sldSz cx="9144000" cy="6858000" type="screen4x3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EE9D161-78E7-5AE5-70F9-3D564EDA6410}">
  <a:tblStyle styleId="{3EE9D161-78E7-5AE5-70F9-3D564EDA6410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0353A-3E30-4767-A7AB-165FEFB7A938}" type="doc">
      <dgm:prSet loTypeId="urn:microsoft.com/office/officeart/2005/8/layout/equation2" loCatId="process" qsTypeId="urn:microsoft.com/office/officeart/2005/8/quickstyle/simple1" qsCatId="simple" csTypeId="urn:microsoft.com/office/officeart/2005/8/colors/accent4_1" csCatId="accent4" phldr="1"/>
      <dgm:spPr/>
    </dgm:pt>
    <dgm:pt modelId="{0CA02793-8806-476D-9FB2-BFEA26E38E6B}">
      <dgm:prSet phldrT="[Text]"/>
      <dgm:spPr/>
      <dgm:t>
        <a:bodyPr/>
        <a:lstStyle/>
        <a:p>
          <a:r>
            <a:rPr lang="de-DE" dirty="0"/>
            <a:t>Studienleistung 1 (Seminar)</a:t>
          </a:r>
        </a:p>
      </dgm:t>
    </dgm:pt>
    <dgm:pt modelId="{464EABA0-A723-44B1-BB6B-DE5D132B10DE}" type="parTrans" cxnId="{0FAE422D-CA8B-4397-BE76-2C4036D36E41}">
      <dgm:prSet/>
      <dgm:spPr/>
      <dgm:t>
        <a:bodyPr/>
        <a:lstStyle/>
        <a:p>
          <a:endParaRPr lang="de-DE"/>
        </a:p>
      </dgm:t>
    </dgm:pt>
    <dgm:pt modelId="{85385E60-8C00-4364-B5CE-56976750B39B}" type="sibTrans" cxnId="{0FAE422D-CA8B-4397-BE76-2C4036D36E41}">
      <dgm:prSet/>
      <dgm:spPr/>
      <dgm:t>
        <a:bodyPr/>
        <a:lstStyle/>
        <a:p>
          <a:endParaRPr lang="de-DE"/>
        </a:p>
      </dgm:t>
    </dgm:pt>
    <dgm:pt modelId="{491048AE-6C75-459C-A286-01FB2C0044D3}">
      <dgm:prSet phldrT="[Text]"/>
      <dgm:spPr/>
      <dgm:t>
        <a:bodyPr/>
        <a:lstStyle/>
        <a:p>
          <a:r>
            <a:rPr lang="de-DE" dirty="0"/>
            <a:t>Studienleistung 2 (Seminar)</a:t>
          </a:r>
        </a:p>
      </dgm:t>
    </dgm:pt>
    <dgm:pt modelId="{EBB33E95-EFAD-46BD-A141-41919ABA1615}" type="parTrans" cxnId="{85FBE611-56E2-44CE-8BB0-CE1D58C725FB}">
      <dgm:prSet/>
      <dgm:spPr/>
      <dgm:t>
        <a:bodyPr/>
        <a:lstStyle/>
        <a:p>
          <a:endParaRPr lang="de-DE"/>
        </a:p>
      </dgm:t>
    </dgm:pt>
    <dgm:pt modelId="{0EB87408-2891-43B4-B4C6-BABC655E2773}" type="sibTrans" cxnId="{85FBE611-56E2-44CE-8BB0-CE1D58C725FB}">
      <dgm:prSet/>
      <dgm:spPr/>
      <dgm:t>
        <a:bodyPr/>
        <a:lstStyle/>
        <a:p>
          <a:endParaRPr lang="de-DE"/>
        </a:p>
      </dgm:t>
    </dgm:pt>
    <dgm:pt modelId="{F26E0ED0-98ED-4F69-B723-4185C04EDC74}">
      <dgm:prSet phldrT="[Text]"/>
      <dgm:spPr/>
      <dgm:t>
        <a:bodyPr/>
        <a:lstStyle/>
        <a:p>
          <a:r>
            <a:rPr lang="de-DE" b="1" u="sng" dirty="0"/>
            <a:t>Prüfungsberechtigung</a:t>
          </a:r>
          <a:r>
            <a:rPr lang="de-DE" dirty="0"/>
            <a:t> (Hausarbeit, </a:t>
          </a:r>
          <a:r>
            <a:rPr lang="de-DE" dirty="0" err="1"/>
            <a:t>mündl</a:t>
          </a:r>
          <a:r>
            <a:rPr lang="de-DE" dirty="0"/>
            <a:t>. Prüfung, Klausur etc.)</a:t>
          </a:r>
        </a:p>
      </dgm:t>
    </dgm:pt>
    <dgm:pt modelId="{251D4071-6FC3-492F-BD37-6E6A225803CD}" type="parTrans" cxnId="{86F8AD48-301B-4AF1-A78A-BC144DB23C17}">
      <dgm:prSet/>
      <dgm:spPr/>
      <dgm:t>
        <a:bodyPr/>
        <a:lstStyle/>
        <a:p>
          <a:endParaRPr lang="de-DE"/>
        </a:p>
      </dgm:t>
    </dgm:pt>
    <dgm:pt modelId="{19FC9945-0F6E-4660-BCEC-FF50E045FAF2}" type="sibTrans" cxnId="{86F8AD48-301B-4AF1-A78A-BC144DB23C17}">
      <dgm:prSet/>
      <dgm:spPr/>
      <dgm:t>
        <a:bodyPr/>
        <a:lstStyle/>
        <a:p>
          <a:endParaRPr lang="de-DE"/>
        </a:p>
      </dgm:t>
    </dgm:pt>
    <dgm:pt modelId="{D1B01790-6AE0-4837-81A2-10DD4819A523}" type="pres">
      <dgm:prSet presAssocID="{FDA0353A-3E30-4767-A7AB-165FEFB7A938}" presName="Name0" presStyleCnt="0">
        <dgm:presLayoutVars>
          <dgm:dir/>
          <dgm:resizeHandles val="exact"/>
        </dgm:presLayoutVars>
      </dgm:prSet>
      <dgm:spPr/>
    </dgm:pt>
    <dgm:pt modelId="{3D8F6FC5-910D-4B0B-A66F-CAB49A4F7170}" type="pres">
      <dgm:prSet presAssocID="{FDA0353A-3E30-4767-A7AB-165FEFB7A938}" presName="vNodes" presStyleCnt="0"/>
      <dgm:spPr/>
    </dgm:pt>
    <dgm:pt modelId="{64FF0770-4135-438C-97C2-9F76943C9F31}" type="pres">
      <dgm:prSet presAssocID="{0CA02793-8806-476D-9FB2-BFEA26E38E6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C444412-D0AB-4570-B4F2-0A9C109A9BE0}" type="pres">
      <dgm:prSet presAssocID="{85385E60-8C00-4364-B5CE-56976750B39B}" presName="spacerT" presStyleCnt="0"/>
      <dgm:spPr/>
    </dgm:pt>
    <dgm:pt modelId="{D1E0769F-036D-4F0E-A31C-10A670EB9AB7}" type="pres">
      <dgm:prSet presAssocID="{85385E60-8C00-4364-B5CE-56976750B39B}" presName="sibTrans" presStyleLbl="sibTrans2D1" presStyleIdx="0" presStyleCnt="2"/>
      <dgm:spPr/>
      <dgm:t>
        <a:bodyPr/>
        <a:lstStyle/>
        <a:p>
          <a:endParaRPr lang="de-DE"/>
        </a:p>
      </dgm:t>
    </dgm:pt>
    <dgm:pt modelId="{092B2532-D47F-4ED5-83C6-4FB3C29DB6AC}" type="pres">
      <dgm:prSet presAssocID="{85385E60-8C00-4364-B5CE-56976750B39B}" presName="spacerB" presStyleCnt="0"/>
      <dgm:spPr/>
    </dgm:pt>
    <dgm:pt modelId="{18D5692F-298A-470B-9281-A8566C9C0F10}" type="pres">
      <dgm:prSet presAssocID="{491048AE-6C75-459C-A286-01FB2C0044D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A31EB63-A9AB-4559-B7BD-982B969EBCDD}" type="pres">
      <dgm:prSet presAssocID="{FDA0353A-3E30-4767-A7AB-165FEFB7A938}" presName="sibTransLast" presStyleLbl="sibTrans2D1" presStyleIdx="1" presStyleCnt="2"/>
      <dgm:spPr/>
      <dgm:t>
        <a:bodyPr/>
        <a:lstStyle/>
        <a:p>
          <a:endParaRPr lang="de-DE"/>
        </a:p>
      </dgm:t>
    </dgm:pt>
    <dgm:pt modelId="{3B4ED766-9727-4689-914F-5A3ADB3C53DD}" type="pres">
      <dgm:prSet presAssocID="{FDA0353A-3E30-4767-A7AB-165FEFB7A938}" presName="connectorText" presStyleLbl="sibTrans2D1" presStyleIdx="1" presStyleCnt="2"/>
      <dgm:spPr/>
      <dgm:t>
        <a:bodyPr/>
        <a:lstStyle/>
        <a:p>
          <a:endParaRPr lang="de-DE"/>
        </a:p>
      </dgm:t>
    </dgm:pt>
    <dgm:pt modelId="{51D6957C-2D4F-49F3-B130-3C1B6D2A9A94}" type="pres">
      <dgm:prSet presAssocID="{FDA0353A-3E30-4767-A7AB-165FEFB7A938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6FFD4B3-4899-F046-9691-FD821C215623}" type="presOf" srcId="{0CA02793-8806-476D-9FB2-BFEA26E38E6B}" destId="{64FF0770-4135-438C-97C2-9F76943C9F31}" srcOrd="0" destOrd="0" presId="urn:microsoft.com/office/officeart/2005/8/layout/equation2"/>
    <dgm:cxn modelId="{D5D640A3-027E-D941-9895-6C32C8B98BE1}" type="presOf" srcId="{0EB87408-2891-43B4-B4C6-BABC655E2773}" destId="{FA31EB63-A9AB-4559-B7BD-982B969EBCDD}" srcOrd="0" destOrd="0" presId="urn:microsoft.com/office/officeart/2005/8/layout/equation2"/>
    <dgm:cxn modelId="{25324AA7-7A21-F946-B5CD-542B1B3EF2AF}" type="presOf" srcId="{FDA0353A-3E30-4767-A7AB-165FEFB7A938}" destId="{D1B01790-6AE0-4837-81A2-10DD4819A523}" srcOrd="0" destOrd="0" presId="urn:microsoft.com/office/officeart/2005/8/layout/equation2"/>
    <dgm:cxn modelId="{85FBE611-56E2-44CE-8BB0-CE1D58C725FB}" srcId="{FDA0353A-3E30-4767-A7AB-165FEFB7A938}" destId="{491048AE-6C75-459C-A286-01FB2C0044D3}" srcOrd="1" destOrd="0" parTransId="{EBB33E95-EFAD-46BD-A141-41919ABA1615}" sibTransId="{0EB87408-2891-43B4-B4C6-BABC655E2773}"/>
    <dgm:cxn modelId="{610C634F-9908-8C4B-AAFC-F30AF51ADC35}" type="presOf" srcId="{85385E60-8C00-4364-B5CE-56976750B39B}" destId="{D1E0769F-036D-4F0E-A31C-10A670EB9AB7}" srcOrd="0" destOrd="0" presId="urn:microsoft.com/office/officeart/2005/8/layout/equation2"/>
    <dgm:cxn modelId="{0FAE422D-CA8B-4397-BE76-2C4036D36E41}" srcId="{FDA0353A-3E30-4767-A7AB-165FEFB7A938}" destId="{0CA02793-8806-476D-9FB2-BFEA26E38E6B}" srcOrd="0" destOrd="0" parTransId="{464EABA0-A723-44B1-BB6B-DE5D132B10DE}" sibTransId="{85385E60-8C00-4364-B5CE-56976750B39B}"/>
    <dgm:cxn modelId="{2E24E25F-2D81-2740-A61F-E7BAB88B6DE7}" type="presOf" srcId="{F26E0ED0-98ED-4F69-B723-4185C04EDC74}" destId="{51D6957C-2D4F-49F3-B130-3C1B6D2A9A94}" srcOrd="0" destOrd="0" presId="urn:microsoft.com/office/officeart/2005/8/layout/equation2"/>
    <dgm:cxn modelId="{DD045D48-7CC5-5046-BCD4-89FEA591ADF9}" type="presOf" srcId="{491048AE-6C75-459C-A286-01FB2C0044D3}" destId="{18D5692F-298A-470B-9281-A8566C9C0F10}" srcOrd="0" destOrd="0" presId="urn:microsoft.com/office/officeart/2005/8/layout/equation2"/>
    <dgm:cxn modelId="{8C7D8AF0-6525-D741-9382-982CAA5FFF9D}" type="presOf" srcId="{0EB87408-2891-43B4-B4C6-BABC655E2773}" destId="{3B4ED766-9727-4689-914F-5A3ADB3C53DD}" srcOrd="1" destOrd="0" presId="urn:microsoft.com/office/officeart/2005/8/layout/equation2"/>
    <dgm:cxn modelId="{86F8AD48-301B-4AF1-A78A-BC144DB23C17}" srcId="{FDA0353A-3E30-4767-A7AB-165FEFB7A938}" destId="{F26E0ED0-98ED-4F69-B723-4185C04EDC74}" srcOrd="2" destOrd="0" parTransId="{251D4071-6FC3-492F-BD37-6E6A225803CD}" sibTransId="{19FC9945-0F6E-4660-BCEC-FF50E045FAF2}"/>
    <dgm:cxn modelId="{C73D8131-E40D-DD47-9C6F-1669073F7A40}" type="presParOf" srcId="{D1B01790-6AE0-4837-81A2-10DD4819A523}" destId="{3D8F6FC5-910D-4B0B-A66F-CAB49A4F7170}" srcOrd="0" destOrd="0" presId="urn:microsoft.com/office/officeart/2005/8/layout/equation2"/>
    <dgm:cxn modelId="{D13E927D-DD7F-374A-B6C9-209CCEA07A6A}" type="presParOf" srcId="{3D8F6FC5-910D-4B0B-A66F-CAB49A4F7170}" destId="{64FF0770-4135-438C-97C2-9F76943C9F31}" srcOrd="0" destOrd="0" presId="urn:microsoft.com/office/officeart/2005/8/layout/equation2"/>
    <dgm:cxn modelId="{7D27E632-032E-FA4F-90A4-3C90E5212EC0}" type="presParOf" srcId="{3D8F6FC5-910D-4B0B-A66F-CAB49A4F7170}" destId="{1C444412-D0AB-4570-B4F2-0A9C109A9BE0}" srcOrd="1" destOrd="0" presId="urn:microsoft.com/office/officeart/2005/8/layout/equation2"/>
    <dgm:cxn modelId="{2E372A86-D40D-EA4E-B3E9-2051CF2FC918}" type="presParOf" srcId="{3D8F6FC5-910D-4B0B-A66F-CAB49A4F7170}" destId="{D1E0769F-036D-4F0E-A31C-10A670EB9AB7}" srcOrd="2" destOrd="0" presId="urn:microsoft.com/office/officeart/2005/8/layout/equation2"/>
    <dgm:cxn modelId="{A1840836-01D3-AF44-A97D-DEACC700C0FF}" type="presParOf" srcId="{3D8F6FC5-910D-4B0B-A66F-CAB49A4F7170}" destId="{092B2532-D47F-4ED5-83C6-4FB3C29DB6AC}" srcOrd="3" destOrd="0" presId="urn:microsoft.com/office/officeart/2005/8/layout/equation2"/>
    <dgm:cxn modelId="{111E4484-6C7A-B741-954E-C44F9D622442}" type="presParOf" srcId="{3D8F6FC5-910D-4B0B-A66F-CAB49A4F7170}" destId="{18D5692F-298A-470B-9281-A8566C9C0F10}" srcOrd="4" destOrd="0" presId="urn:microsoft.com/office/officeart/2005/8/layout/equation2"/>
    <dgm:cxn modelId="{39E46D6F-5537-E646-9785-1BFF4991D16A}" type="presParOf" srcId="{D1B01790-6AE0-4837-81A2-10DD4819A523}" destId="{FA31EB63-A9AB-4559-B7BD-982B969EBCDD}" srcOrd="1" destOrd="0" presId="urn:microsoft.com/office/officeart/2005/8/layout/equation2"/>
    <dgm:cxn modelId="{A60FAB23-E818-E744-AD9C-6E65BBE3A108}" type="presParOf" srcId="{FA31EB63-A9AB-4559-B7BD-982B969EBCDD}" destId="{3B4ED766-9727-4689-914F-5A3ADB3C53DD}" srcOrd="0" destOrd="0" presId="urn:microsoft.com/office/officeart/2005/8/layout/equation2"/>
    <dgm:cxn modelId="{D349DAD1-1773-6646-8143-8B3452A9B4D7}" type="presParOf" srcId="{D1B01790-6AE0-4837-81A2-10DD4819A523}" destId="{51D6957C-2D4F-49F3-B130-3C1B6D2A9A94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4AE5997-5C67-4819-A748-618C1289CD41}" type="datetimeFigureOut">
              <a:rPr lang="de-DE"/>
              <a:t>26.09.2023</a:t>
            </a:fld>
            <a:endParaRPr lang="de-DE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5E482E3-1973-4BF6-A633-AB950B62A5F6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817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482E3-1973-4BF6-A633-AB950B62A5F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02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Lehrveranstaltungsanmeldung:</a:t>
            </a:r>
            <a:endParaRPr dirty="0"/>
          </a:p>
          <a:p>
            <a:pPr>
              <a:defRPr/>
            </a:pPr>
            <a:endParaRPr lang="de-DE"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Ausnahmsweise für Erstsemester eine verspätete Frist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Diese geht noch bis </a:t>
            </a:r>
            <a:r>
              <a:rPr lang="de-DE" dirty="0" smtClean="0"/>
              <a:t>30.10</a:t>
            </a:r>
            <a:r>
              <a:rPr lang="de-DE" dirty="0"/>
              <a:t>.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In allen weiteren Semestern zwei Anmeldefristen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Und eine Korrekturfrist/Nachbelegungsphase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Die für das kommende Semester ist vom: </a:t>
            </a:r>
            <a:r>
              <a:rPr lang="de-DE" dirty="0" smtClean="0"/>
              <a:t>16.11-23.11</a:t>
            </a:r>
            <a:r>
              <a:rPr lang="de-DE" dirty="0"/>
              <a:t>. </a:t>
            </a:r>
            <a:endParaRPr dirty="0"/>
          </a:p>
          <a:p>
            <a:pPr marL="628650" lvl="1" indent="-171450">
              <a:buFontTx/>
              <a:buChar char="-"/>
              <a:defRPr/>
            </a:pPr>
            <a:r>
              <a:rPr lang="de-DE" dirty="0"/>
              <a:t>Ab/Anmeldung zu Kursen</a:t>
            </a: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E482E3-1973-4BF6-A633-AB950B62A5F6}" type="slidenum">
              <a:rPr lang="de-DE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89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effectLst/>
              </a:rPr>
              <a:t>per Briefpost an</a:t>
            </a:r>
          </a:p>
          <a:p>
            <a:r>
              <a:rPr lang="de-DE" dirty="0" smtClean="0">
                <a:effectLst/>
              </a:rPr>
              <a:t/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Universität Bonn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Philosophische Fakultät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Bachelor-/Master-Prüfungsausschuss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Am Hof 1</a:t>
            </a:r>
            <a:br>
              <a:rPr lang="de-DE" dirty="0" smtClean="0">
                <a:effectLst/>
              </a:rPr>
            </a:br>
            <a:r>
              <a:rPr lang="de-DE" dirty="0" smtClean="0">
                <a:effectLst/>
              </a:rPr>
              <a:t>53113 Bonn.</a:t>
            </a:r>
          </a:p>
          <a:p>
            <a:r>
              <a:rPr lang="de-DE" dirty="0" smtClean="0">
                <a:effectLst/>
              </a:rPr>
              <a:t>Dokumente NICHT zusammenzuheften</a:t>
            </a:r>
          </a:p>
          <a:p>
            <a:r>
              <a:rPr lang="de-DE" dirty="0" smtClean="0">
                <a:effectLst/>
              </a:rPr>
              <a:t>sondern legen Sie die Unterlagen lose in der beschriebenen Reihenfolge zusammen in den Briefumschlag; </a:t>
            </a:r>
          </a:p>
          <a:p>
            <a:r>
              <a:rPr lang="de-DE" dirty="0" smtClean="0">
                <a:effectLst/>
              </a:rPr>
              <a:t>ein gesondertes Anschreiben ist nicht erforderlich.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E482E3-1973-4BF6-A633-AB950B62A5F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892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35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de-DE"/>
              <a:t>Melden Sie sich an</a:t>
            </a:r>
            <a:endParaRPr/>
          </a:p>
          <a:p>
            <a:pPr marL="171450" indent="-171450">
              <a:buFontTx/>
              <a:buChar char="-"/>
              <a:defRPr/>
            </a:pPr>
            <a:r>
              <a:rPr lang="de-DE"/>
              <a:t>Veranstaltungen belegen </a:t>
            </a:r>
            <a:endParaRPr/>
          </a:p>
          <a:p>
            <a:pPr marL="171450" indent="-171450">
              <a:buFontTx/>
              <a:buChar char="-"/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E482E3-1973-4BF6-A633-AB950B62A5F6}" type="slidenum">
              <a:rPr lang="de-DE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101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Tx/>
              <a:buChar char="-"/>
              <a:defRPr/>
            </a:pPr>
            <a:r>
              <a:rPr lang="de-DE" dirty="0"/>
              <a:t>Wie viele Prioritäten vergebe ich?</a:t>
            </a:r>
            <a:endParaRPr dirty="0"/>
          </a:p>
          <a:p>
            <a:pPr marL="628650" lvl="1" indent="-171450">
              <a:buFontTx/>
              <a:buChar char="-"/>
              <a:defRPr/>
            </a:pPr>
            <a:r>
              <a:rPr lang="de-DE" dirty="0"/>
              <a:t>Es gibt Lehrveranstaltungen, die nur einmal stattfinden und welche, die Parallelveranstaltungen habe</a:t>
            </a:r>
            <a:endParaRPr dirty="0"/>
          </a:p>
          <a:p>
            <a:pPr marL="628650" lvl="1" indent="-171450">
              <a:buFontTx/>
              <a:buChar char="-"/>
              <a:defRPr/>
            </a:pPr>
            <a:r>
              <a:rPr lang="de-DE" dirty="0"/>
              <a:t>Bei Übungen belegen Sie alle Veranstaltungen, die sie terminlich wahrnehmen können. Achten Sie hierbei nicht auf die Überschneidungsfreiheit mit anderen Übungen.</a:t>
            </a:r>
            <a:endParaRPr dirty="0"/>
          </a:p>
          <a:p>
            <a:pPr marL="628650" lvl="1" indent="-171450">
              <a:buFontTx/>
              <a:buChar char="-"/>
              <a:defRPr/>
            </a:pPr>
            <a:r>
              <a:rPr lang="de-DE" dirty="0"/>
              <a:t>Achten Sie bei Einzelveranstaltungen darauf, dass diese Überschneidungsfrei belegt wurden</a:t>
            </a:r>
            <a:endParaRPr dirty="0"/>
          </a:p>
          <a:p>
            <a:pPr marL="171450" indent="-171450">
              <a:buFontTx/>
              <a:buChar char="-"/>
              <a:defRPr/>
            </a:pPr>
            <a:r>
              <a:rPr lang="de-DE" dirty="0"/>
              <a:t>Was tut </a:t>
            </a:r>
            <a:r>
              <a:rPr lang="de-DE" dirty="0" err="1"/>
              <a:t>basis</a:t>
            </a:r>
            <a:r>
              <a:rPr lang="de-DE" dirty="0"/>
              <a:t> nun?</a:t>
            </a:r>
            <a:endParaRPr dirty="0"/>
          </a:p>
          <a:p>
            <a:pPr marL="628650" lvl="1" indent="-171450">
              <a:buFontTx/>
              <a:buChar char="-"/>
              <a:defRPr/>
            </a:pPr>
            <a:r>
              <a:rPr lang="de-DE" dirty="0"/>
              <a:t>Lehrveranstaltungen werden vergeben nach:</a:t>
            </a:r>
            <a:endParaRPr dirty="0"/>
          </a:p>
          <a:p>
            <a:pPr marL="628650" lvl="1" indent="-171450">
              <a:buFontTx/>
              <a:buChar char="-"/>
              <a:defRPr/>
            </a:pPr>
            <a:r>
              <a:rPr lang="de-DE" dirty="0"/>
              <a:t>Überschneidungsfreiheit</a:t>
            </a:r>
            <a:endParaRPr dirty="0"/>
          </a:p>
          <a:p>
            <a:pPr marL="628650" lvl="1" indent="-171450">
              <a:buFontTx/>
              <a:buChar char="-"/>
              <a:defRPr/>
            </a:pPr>
            <a:r>
              <a:rPr lang="de-DE" dirty="0"/>
              <a:t>Und bestenfalls, dass jedes Modul mit den zu studierenden Kursen berücksichtigt wird</a:t>
            </a:r>
            <a:endParaRPr dirty="0"/>
          </a:p>
          <a:p>
            <a:pPr>
              <a:defRPr/>
            </a:pPr>
            <a:r>
              <a:rPr lang="de-DE" dirty="0"/>
              <a:t>	</a:t>
            </a:r>
            <a:endParaRPr dirty="0"/>
          </a:p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E482E3-1973-4BF6-A633-AB950B62A5F6}" type="slidenum">
              <a:rPr lang="de-DE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482E3-1973-4BF6-A633-AB950B62A5F6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92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Formatvorlage des Untertitelmasters durch Klicken bearbeiten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Vertikaler Textplatzhalt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9" name="Rechteck 6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11" name="Textfeld 8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kaler Titel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Vertikaler Textplatzhalt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9" name="Rechteck 6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11" name="Textfeld 8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8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9" name="Datumsplatzhalt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10" name="Fußzeilenplatzhalt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4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5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6" name="Textfeld 6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10" name="Rechteck 7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12" name="Textfeld 9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10" name="Rechteck 7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Picture 2" descr="Bildergebnis für Uni Bonn"/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7703840" y="6039617"/>
            <a:ext cx="1440160" cy="557735"/>
          </a:xfrm>
          <a:prstGeom prst="rect">
            <a:avLst/>
          </a:prstGeom>
          <a:noFill/>
        </p:spPr>
      </p:pic>
      <p:sp>
        <p:nvSpPr>
          <p:cNvPr id="12" name="Textfeld 9"/>
          <p:cNvSpPr>
            <a:spLocks noAdjustHandles="1"/>
          </p:cNvSpPr>
          <p:nvPr userDrawn="1"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de-DE"/>
              <a:t>Titelmasterformat durch Klicken bearbeiten</a:t>
            </a:r>
            <a:endParaRPr/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662828-11A8-4F26-A93F-57CD40E5407F}" type="datetimeFigureOut">
              <a:rPr lang="de-DE"/>
              <a:t>26.09.2023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295710-0226-4328-B808-74505372F4DE}" type="slidenum">
              <a:rPr lang="de-DE"/>
              <a:t>‹Nr.›</a:t>
            </a:fld>
            <a:endParaRPr lang="de-DE"/>
          </a:p>
        </p:txBody>
      </p:sp>
      <p:sp>
        <p:nvSpPr>
          <p:cNvPr id="9" name="Rechteck 6"/>
          <p:cNvSpPr/>
          <p:nvPr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2" descr="Bildergebnis für Uni Bonn"/>
          <p:cNvPicPr>
            <a:picLocks noChangeAspect="1" noChangeArrowheads="1"/>
          </p:cNvPicPr>
          <p:nvPr/>
        </p:nvPicPr>
        <p:blipFill>
          <a:blip r:embed="rId13"/>
          <a:stretch/>
        </p:blipFill>
        <p:spPr bwMode="auto">
          <a:xfrm>
            <a:off x="6228184" y="6006370"/>
            <a:ext cx="1440160" cy="557735"/>
          </a:xfrm>
          <a:prstGeom prst="rect">
            <a:avLst/>
          </a:prstGeom>
          <a:noFill/>
        </p:spPr>
      </p:pic>
      <p:sp>
        <p:nvSpPr>
          <p:cNvPr id="11" name="Textfeld 8"/>
          <p:cNvSpPr>
            <a:spLocks noAdjustHandles="1"/>
          </p:cNvSpPr>
          <p:nvPr/>
        </p:nvSpPr>
        <p:spPr bwMode="auto">
          <a:xfrm>
            <a:off x="0" y="6300028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+mn-lt"/>
              </a:rPr>
              <a:t>Institut für Politische Wissenschaft und Soziologie </a:t>
            </a:r>
          </a:p>
        </p:txBody>
      </p:sp>
      <p:pic>
        <p:nvPicPr>
          <p:cNvPr id="12" name="Grafik 9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7740352" y="5960647"/>
            <a:ext cx="1276989" cy="6480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0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fak.uni-bonn.de/de/studium/pruefungsamt/download/kalender-studienjahr-2023-24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hilfak.uni-bonn.de/de/studium/pruefungsamt/studienbeginn/registrierung-fuer-erstsemest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hilfak.uni-bonn.de/de/studium/pruefungsamt/download/formular-bachelor-pruefung-zulassung-2019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tik-soziologie.uni-bonn.de/dokumente/studien-und-pruefungsorganisation/twa.pdf" TargetMode="External"/><Relationship Id="rId2" Type="http://schemas.openxmlformats.org/officeDocument/2006/relationships/hyperlink" Target="https://www.philfak.uni-bonn.de/de/studium/pruefungsamt/im-studium/leitfaden-hausarbei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litik-soziologie.uni-bonn.de/de/studium/studiengaeng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basis.uni-bonn.de/qisserver/rds?state=user&amp;type=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litik-soziologie.uni-bonn.de/dokumente/studien-und-pruefungsorganisation/faq-lehrveranstaltungsbelegung_stand-05-09-2022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udienservice.uni-bonn.de/qisserver/pages/cs/sys/portal/hisinoneStartPage.faces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campus.uni-bonn.de/ilias.php?baseClass=ilrepositorygui&amp;reloadpublic=1&amp;cmd=frameset&amp;ref_id=1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ecampus.uni-bonn.de/goto_ecampus_book_276987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en.uni-bonn.de/wws/subscribe/jobs-praktika-veranstaltungen-ipws?previous_action=info" TargetMode="External"/><Relationship Id="rId2" Type="http://schemas.openxmlformats.org/officeDocument/2006/relationships/hyperlink" Target="https://listen.uni-bonn.de/wws/subscribe/studierende-polsoz?previous_action=inf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erstiref@fs.sozpol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80512" cy="328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Untertitel 2"/>
          <p:cNvSpPr txBox="1">
            <a:spLocks/>
          </p:cNvSpPr>
          <p:nvPr/>
        </p:nvSpPr>
        <p:spPr bwMode="auto">
          <a:xfrm>
            <a:off x="467544" y="4077072"/>
            <a:ext cx="8424936" cy="12961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>
              <a:spcBef>
                <a:spcPts val="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spcBef>
                <a:spcPts val="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spcBef>
                <a:spcPts val="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spcBef>
                <a:spcPts val="0"/>
              </a:spcBef>
              <a:buFont typeface="Arial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spcBef>
                <a:spcPts val="0"/>
              </a:spcBef>
              <a:buFont typeface="Arial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spcBef>
                <a:spcPts val="0"/>
              </a:spcBef>
              <a:buFont typeface="Arial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spcBef>
                <a:spcPts val="0"/>
              </a:spcBef>
              <a:buFont typeface="Arial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spcBef>
                <a:spcPts val="0"/>
              </a:spcBef>
              <a:buFont typeface="Arial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spcBef>
                <a:spcPts val="0"/>
              </a:spcBef>
              <a:buFont typeface="Arial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3000" dirty="0" smtClean="0">
                <a:solidFill>
                  <a:schemeClr val="tx1"/>
                </a:solidFill>
              </a:rPr>
              <a:t>Bachelor Politik und Gesellschaft 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Studienverlauf und Studienorganisation </a:t>
            </a:r>
          </a:p>
          <a:p>
            <a:pPr algn="ctr"/>
            <a:r>
              <a:rPr lang="de-DE" sz="2200" dirty="0" smtClean="0">
                <a:solidFill>
                  <a:schemeClr val="tx1"/>
                </a:solidFill>
              </a:rPr>
              <a:t>Wintersemester 2023/24</a:t>
            </a:r>
            <a:endParaRPr lang="de-DE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Wichtige </a:t>
            </a:r>
            <a:r>
              <a:rPr lang="de-DE" dirty="0" smtClean="0"/>
              <a:t>Fristen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Textfeld 3"/>
          <p:cNvSpPr>
            <a:spLocks/>
          </p:cNvSpPr>
          <p:nvPr/>
        </p:nvSpPr>
        <p:spPr bwMode="auto">
          <a:xfrm>
            <a:off x="683568" y="5949280"/>
            <a:ext cx="626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 smtClean="0"/>
              <a:t>Den </a:t>
            </a:r>
            <a:r>
              <a:rPr lang="de-DE" sz="1600" dirty="0" smtClean="0">
                <a:hlinkClick r:id="rId3"/>
              </a:rPr>
              <a:t>Studienkalender </a:t>
            </a:r>
            <a:r>
              <a:rPr lang="de-DE" sz="1600" dirty="0" smtClean="0"/>
              <a:t>findet ihr auf der Website des Prüfungsamtes</a:t>
            </a:r>
            <a:endParaRPr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5188"/>
            <a:ext cx="693954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feil nach rechts 6"/>
          <p:cNvSpPr/>
          <p:nvPr/>
        </p:nvSpPr>
        <p:spPr bwMode="auto">
          <a:xfrm>
            <a:off x="116556" y="2606014"/>
            <a:ext cx="422996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/>
          <p:cNvSpPr/>
          <p:nvPr/>
        </p:nvSpPr>
        <p:spPr bwMode="auto">
          <a:xfrm>
            <a:off x="2411760" y="1988840"/>
            <a:ext cx="422996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1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Wichtige Fristen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de-DE" b="1" dirty="0"/>
              <a:t>Anmeldung zum </a:t>
            </a:r>
            <a:r>
              <a:rPr lang="de-DE" b="1" dirty="0" smtClean="0"/>
              <a:t>Bachelorprüfungsverfahren </a:t>
            </a:r>
            <a:r>
              <a:rPr lang="de-DE" dirty="0"/>
              <a:t>erfolgt auf dem </a:t>
            </a:r>
            <a:r>
              <a:rPr lang="de-DE" dirty="0">
                <a:hlinkClick r:id="rId3"/>
              </a:rPr>
              <a:t>Postweg</a:t>
            </a:r>
            <a:endParaRPr lang="de-DE" dirty="0"/>
          </a:p>
          <a:p>
            <a:pPr marL="0" lvl="0" indent="0">
              <a:buNone/>
            </a:pPr>
            <a:endParaRPr lang="de-DE" sz="1400" dirty="0"/>
          </a:p>
          <a:p>
            <a:pPr marL="0" indent="0">
              <a:buNone/>
            </a:pPr>
            <a:r>
              <a:rPr lang="de-DE" dirty="0"/>
              <a:t>Registrierungsphase:</a:t>
            </a:r>
            <a:r>
              <a:rPr lang="de-DE" b="1" dirty="0"/>
              <a:t> bis spätestens </a:t>
            </a:r>
            <a:r>
              <a:rPr lang="de-DE" b="1" dirty="0" smtClean="0"/>
              <a:t>01.12.2023</a:t>
            </a:r>
            <a:endParaRPr lang="de-DE" dirty="0"/>
          </a:p>
          <a:p>
            <a:pPr marL="0" indent="0">
              <a:buNone/>
            </a:pPr>
            <a:endParaRPr lang="de-DE" sz="1100" dirty="0" smtClean="0"/>
          </a:p>
          <a:p>
            <a:r>
              <a:rPr lang="de-DE" sz="2400" dirty="0" smtClean="0"/>
              <a:t>ausgefülltes </a:t>
            </a:r>
            <a:r>
              <a:rPr lang="de-DE" sz="2400" dirty="0"/>
              <a:t>und unterschriebenes </a:t>
            </a:r>
            <a:r>
              <a:rPr lang="de-DE" sz="2400" dirty="0" smtClean="0">
                <a:hlinkClick r:id="rId4"/>
              </a:rPr>
              <a:t>Anmeldeformular </a:t>
            </a:r>
            <a:r>
              <a:rPr lang="de-DE" sz="2400" dirty="0" smtClean="0"/>
              <a:t>Zulassung zur Bachelorprüfung</a:t>
            </a:r>
            <a:endParaRPr lang="de-DE" sz="2400" dirty="0"/>
          </a:p>
          <a:p>
            <a:r>
              <a:rPr lang="de-DE" sz="2400" dirty="0"/>
              <a:t>Studierendenausweis in Kopie</a:t>
            </a:r>
          </a:p>
          <a:p>
            <a:r>
              <a:rPr lang="de-DE" sz="2400" dirty="0"/>
              <a:t>Personalausweis in Kopie</a:t>
            </a:r>
          </a:p>
          <a:p>
            <a:r>
              <a:rPr lang="de-DE" sz="2400" dirty="0"/>
              <a:t>Hochschulzugangsberechtigung (Abiturzeugnis) als beglaubigte Kopie</a:t>
            </a:r>
          </a:p>
          <a:p>
            <a:pPr marL="0" indent="0">
              <a:buNone/>
            </a:pPr>
            <a:endParaRPr lang="de-DE" dirty="0" smtClean="0"/>
          </a:p>
          <a:p>
            <a:pPr marL="0" lvl="0" indent="0" algn="ctr">
              <a:buNone/>
            </a:pPr>
            <a:r>
              <a:rPr lang="de-DE" sz="2200" b="1" dirty="0">
                <a:solidFill>
                  <a:srgbClr val="C00000"/>
                </a:solidFill>
              </a:rPr>
              <a:t>Ohne diese Anmeldung können keine Prüfungen abgelegt werden!</a:t>
            </a:r>
          </a:p>
          <a:p>
            <a:pPr marL="0" indent="0" algn="ctr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23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Anmeldung Prüfungsleistungen von Modulen </a:t>
            </a:r>
            <a:r>
              <a:rPr lang="de-DE"/>
              <a:t>der Philosophischen </a:t>
            </a:r>
            <a:r>
              <a:rPr lang="de-DE" dirty="0"/>
              <a:t>Fakultät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45972"/>
              </p:ext>
            </p:extLst>
          </p:nvPr>
        </p:nvGraphicFramePr>
        <p:xfrm>
          <a:off x="539552" y="1412776"/>
          <a:ext cx="7848872" cy="491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244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Klausuren u. </a:t>
                      </a:r>
                      <a:r>
                        <a:rPr lang="de-DE" dirty="0" err="1">
                          <a:solidFill>
                            <a:sysClr val="windowText" lastClr="000000"/>
                          </a:solidFill>
                        </a:rPr>
                        <a:t>mündl</a:t>
                      </a:r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. Prüfungen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ysClr val="windowText" lastClr="000000"/>
                          </a:solidFill>
                        </a:rPr>
                        <a:t>Hausarbeiten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Zwei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="1" baseline="0" dirty="0"/>
                        <a:t>Anmeldephasen für </a:t>
                      </a:r>
                      <a:r>
                        <a:rPr lang="de-DE" sz="1600" b="0" baseline="0" dirty="0"/>
                        <a:t>Klausuren u. </a:t>
                      </a:r>
                      <a:r>
                        <a:rPr lang="de-DE" sz="1600" b="0" baseline="0" dirty="0" err="1"/>
                        <a:t>mündl</a:t>
                      </a:r>
                      <a:r>
                        <a:rPr lang="de-DE" sz="1600" b="0" baseline="0" dirty="0"/>
                        <a:t>. Prüfungen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15.01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- </a:t>
                      </a:r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23.01.24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 Anmeldephase)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11.03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- </a:t>
                      </a:r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13.03.24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 Anmeldephase)</a:t>
                      </a:r>
                    </a:p>
                    <a:p>
                      <a:pPr marL="0" algn="l" defTabSz="914400" rtl="0" eaLnBrk="1" latinLnBrk="0" hangingPunct="1"/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de-DE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Zwei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Klausurphasen bzw. Phasen für </a:t>
                      </a:r>
                      <a:r>
                        <a:rPr lang="de-DE" sz="1600" b="1" i="0" u="none" strike="noStrike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mündl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Prüfungen</a:t>
                      </a:r>
                    </a:p>
                    <a:p>
                      <a:pPr marL="0" algn="l" defTabSz="914400" rtl="0" eaLnBrk="1" latinLnBrk="0" hangingPunct="1"/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29.01.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10.02.24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 Phase)</a:t>
                      </a:r>
                    </a:p>
                    <a:p>
                      <a:r>
                        <a:rPr lang="de-DE" sz="1600" b="1" baseline="0" dirty="0" smtClean="0">
                          <a:solidFill>
                            <a:schemeClr val="tx1"/>
                          </a:solidFill>
                        </a:rPr>
                        <a:t>18.03</a:t>
                      </a:r>
                      <a:r>
                        <a:rPr lang="de-DE" sz="1600" b="1" baseline="0" dirty="0">
                          <a:solidFill>
                            <a:schemeClr val="tx1"/>
                          </a:solidFill>
                        </a:rPr>
                        <a:t>. -</a:t>
                      </a:r>
                      <a:r>
                        <a:rPr lang="de-DE" sz="1600" b="1" baseline="0" dirty="0" smtClean="0">
                          <a:solidFill>
                            <a:schemeClr val="tx1"/>
                          </a:solidFill>
                        </a:rPr>
                        <a:t> 28.03.24 (2</a:t>
                      </a:r>
                      <a:r>
                        <a:rPr lang="de-DE" sz="1600" b="1" baseline="0" dirty="0">
                          <a:solidFill>
                            <a:schemeClr val="tx1"/>
                          </a:solidFill>
                        </a:rPr>
                        <a:t>. Phase)</a:t>
                      </a:r>
                    </a:p>
                    <a:p>
                      <a:endParaRPr lang="de-DE" sz="1600" b="1" baseline="0" dirty="0">
                        <a:solidFill>
                          <a:srgbClr val="364BEA"/>
                        </a:solidFill>
                      </a:endParaRPr>
                    </a:p>
                    <a:p>
                      <a:r>
                        <a:rPr lang="de-DE" sz="1600" b="1" baseline="0" dirty="0">
                          <a:solidFill>
                            <a:srgbClr val="364BEA"/>
                          </a:solidFill>
                        </a:rPr>
                        <a:t>Innerhalb der genutzten Frist können Prüfungen abgemeldet werden!</a:t>
                      </a:r>
                    </a:p>
                    <a:p>
                      <a:endParaRPr lang="de-DE" sz="1600" b="1" baseline="0" dirty="0">
                        <a:solidFill>
                          <a:srgbClr val="364BEA"/>
                        </a:solidFill>
                      </a:endParaRPr>
                    </a:p>
                    <a:p>
                      <a:r>
                        <a:rPr lang="de-DE" sz="1600" b="1" baseline="0" dirty="0">
                          <a:solidFill>
                            <a:srgbClr val="364BEA"/>
                          </a:solidFill>
                        </a:rPr>
                        <a:t>In der Regel werden mündliche Prüfungen zum 1. Termin abgehalten. Der 2. Termin dient vornehmlich Wiederholern.</a:t>
                      </a:r>
                    </a:p>
                    <a:p>
                      <a:endParaRPr lang="de-DE" b="1" baseline="0" dirty="0">
                        <a:solidFill>
                          <a:srgbClr val="364BEA"/>
                        </a:solidFill>
                      </a:endParaRPr>
                    </a:p>
                    <a:p>
                      <a:endParaRPr lang="de-DE" b="1" baseline="0" dirty="0">
                        <a:solidFill>
                          <a:srgbClr val="364BEA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tx1"/>
                          </a:solidFill>
                        </a:rPr>
                        <a:t>Anmeldephase</a:t>
                      </a:r>
                      <a:r>
                        <a:rPr lang="de-DE" sz="1600" b="0" baseline="0" dirty="0">
                          <a:solidFill>
                            <a:schemeClr val="tx1"/>
                          </a:solidFill>
                        </a:rPr>
                        <a:t> Hausarbeiten</a:t>
                      </a:r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01.11.23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17.03.24</a:t>
                      </a:r>
                      <a:endParaRPr lang="de-DE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de-DE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Späteste </a:t>
                      </a:r>
                      <a:r>
                        <a:rPr lang="de-DE" sz="1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Abgabe</a:t>
                      </a:r>
                      <a:r>
                        <a:rPr lang="de-DE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Hausarbeiten</a:t>
                      </a:r>
                    </a:p>
                    <a:p>
                      <a:r>
                        <a:rPr lang="de-DE" sz="1600" b="1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31.03.24</a:t>
                      </a:r>
                      <a:endParaRPr lang="de-DE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de-DE" sz="1600" b="1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kern="1200" baseline="0" dirty="0">
                          <a:solidFill>
                            <a:srgbClr val="364BEA"/>
                          </a:solidFill>
                          <a:latin typeface="+mn-lt"/>
                          <a:ea typeface="+mn-ea"/>
                          <a:cs typeface="+mn-cs"/>
                        </a:rPr>
                        <a:t>Man kann sich nachträglich nicht von einer Hausarbeit wieder abmelden!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1" i="0" u="none" strike="noStrike" kern="1200" baseline="0" dirty="0">
                        <a:solidFill>
                          <a:srgbClr val="364BE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Eine angemeldete und nicht eingereichte Hausarbeit gilt als Fehlversuch.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Mehr dazu im „</a:t>
                      </a:r>
                      <a:r>
                        <a:rPr lang="de-DE" sz="1600" b="0" i="0" u="sng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2"/>
                        </a:rPr>
                        <a:t>Leitfaden zum Modulprüfungsverfahren Hausarbeit</a:t>
                      </a:r>
                      <a:r>
                        <a:rPr lang="de-DE" sz="16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br>
                        <a:rPr lang="de-DE" sz="16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16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sowie „</a:t>
                      </a:r>
                      <a:r>
                        <a:rPr lang="de-DE" sz="16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Techniken wissenschaftlichen Arbeitens</a:t>
                      </a:r>
                      <a:r>
                        <a:rPr lang="de-DE" sz="1600" b="0" i="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endParaRPr lang="de-DE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4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Wichtige Dokumente </a:t>
            </a:r>
            <a:endParaRPr dirty="0"/>
          </a:p>
        </p:txBody>
      </p:sp>
      <p:grpSp>
        <p:nvGrpSpPr>
          <p:cNvPr id="5" name="Gruppieren 7"/>
          <p:cNvGrpSpPr/>
          <p:nvPr/>
        </p:nvGrpSpPr>
        <p:grpSpPr bwMode="auto">
          <a:xfrm>
            <a:off x="2627784" y="2251061"/>
            <a:ext cx="6120680" cy="2952327"/>
            <a:chOff x="1628056" y="2634461"/>
            <a:chExt cx="6120680" cy="2952327"/>
          </a:xfrm>
        </p:grpSpPr>
        <p:sp>
          <p:nvSpPr>
            <p:cNvPr id="6" name="Rechteck 4"/>
            <p:cNvSpPr/>
            <p:nvPr/>
          </p:nvSpPr>
          <p:spPr bwMode="auto">
            <a:xfrm>
              <a:off x="1628056" y="4819989"/>
              <a:ext cx="6120680" cy="76679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2800" b="1">
                  <a:solidFill>
                    <a:schemeClr val="tx1"/>
                  </a:solidFill>
                </a:rPr>
                <a:t>Prüfungsordnung</a:t>
              </a:r>
              <a:endParaRPr/>
            </a:p>
          </p:txBody>
        </p:sp>
        <p:sp>
          <p:nvSpPr>
            <p:cNvPr id="7" name="Rechteck 5"/>
            <p:cNvSpPr/>
            <p:nvPr/>
          </p:nvSpPr>
          <p:spPr bwMode="auto">
            <a:xfrm>
              <a:off x="2316221" y="3631299"/>
              <a:ext cx="4848067" cy="94982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5873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r>
                <a:rPr lang="de-DE" sz="2400" b="1" i="0" u="none" strike="noStrike" cap="none" spc="0"/>
                <a:t>Modulhandbuch</a:t>
              </a:r>
              <a:endParaRPr/>
            </a:p>
          </p:txBody>
        </p:sp>
        <p:sp>
          <p:nvSpPr>
            <p:cNvPr id="8" name="Rechteck 6"/>
            <p:cNvSpPr/>
            <p:nvPr/>
          </p:nvSpPr>
          <p:spPr bwMode="auto">
            <a:xfrm>
              <a:off x="3032211" y="2634461"/>
              <a:ext cx="3312367" cy="79453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5873" cap="flat">
              <a:solidFill>
                <a:schemeClr val="bg1">
                  <a:lumMod val="75000"/>
                </a:schemeClr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r>
                <a:rPr lang="de-DE" sz="2000" b="1"/>
                <a:t>Studiengangsleitfaden</a:t>
              </a:r>
              <a:endParaRPr lang="de-DE" sz="2000" b="1" i="0" u="none" strike="noStrike" cap="none" spc="0"/>
            </a:p>
          </p:txBody>
        </p:sp>
      </p:grpSp>
      <p:sp>
        <p:nvSpPr>
          <p:cNvPr id="9" name="Legende mit Pfeil nach rechts 8"/>
          <p:cNvSpPr/>
          <p:nvPr/>
        </p:nvSpPr>
        <p:spPr bwMode="auto">
          <a:xfrm>
            <a:off x="251520" y="2132856"/>
            <a:ext cx="2304256" cy="307053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b="1" u="sng" dirty="0">
                <a:solidFill>
                  <a:schemeClr val="tx1"/>
                </a:solidFill>
                <a:hlinkClick r:id="rId2"/>
              </a:rPr>
              <a:t>Bitte lesen!</a:t>
            </a:r>
            <a:endParaRPr lang="de-DE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Fragen zur Belegung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4041"/>
            <a:ext cx="5976663" cy="465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sitionsrahmen 4"/>
          <p:cNvSpPr/>
          <p:nvPr/>
        </p:nvSpPr>
        <p:spPr bwMode="auto">
          <a:xfrm>
            <a:off x="1187624" y="4653136"/>
            <a:ext cx="1872208" cy="936104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lese ich ein Modulhandbuch?</a:t>
            </a:r>
          </a:p>
        </p:txBody>
      </p:sp>
      <p:sp>
        <p:nvSpPr>
          <p:cNvPr id="7" name="Legende mit Linie 1 6"/>
          <p:cNvSpPr/>
          <p:nvPr/>
        </p:nvSpPr>
        <p:spPr>
          <a:xfrm>
            <a:off x="5259096" y="1469310"/>
            <a:ext cx="2952328" cy="1188132"/>
          </a:xfrm>
          <a:prstGeom prst="borderCallout1">
            <a:avLst>
              <a:gd name="adj1" fmla="val 18750"/>
              <a:gd name="adj2" fmla="val -8333"/>
              <a:gd name="adj3" fmla="val 26485"/>
              <a:gd name="adj4" fmla="val -3104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5220072" y="158379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Kann man das Modul jedes Semester beginnen oder wird es nur zu einem bestimmten Semester angeboten?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87451" y="4484577"/>
            <a:ext cx="34239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Wann wird welche Veranstaltung angeboten?</a:t>
            </a:r>
          </a:p>
          <a:p>
            <a:r>
              <a:rPr lang="de-DE" sz="1400" dirty="0"/>
              <a:t>Vorsicht: Steht bei Importen meistens nicht dabei. Bitte hier Vermerke auf Basis beachten.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074841" y="6178514"/>
            <a:ext cx="2167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Welche Prüfungsleistung?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465875" y="3033537"/>
            <a:ext cx="3097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Wozu gehört das Modul in meinem Studium?</a:t>
            </a:r>
          </a:p>
        </p:txBody>
      </p:sp>
      <p:pic>
        <p:nvPicPr>
          <p:cNvPr id="12" name="Picture 2" descr="C:\Users\Wiebke Knauer\Pictures\Unbenan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7607"/>
            <a:ext cx="3780675" cy="531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egende mit Linie 1 17"/>
          <p:cNvSpPr/>
          <p:nvPr/>
        </p:nvSpPr>
        <p:spPr>
          <a:xfrm>
            <a:off x="5096269" y="6106506"/>
            <a:ext cx="1983661" cy="379785"/>
          </a:xfrm>
          <a:prstGeom prst="borderCallout1">
            <a:avLst>
              <a:gd name="adj1" fmla="val 18750"/>
              <a:gd name="adj2" fmla="val -8333"/>
              <a:gd name="adj3" fmla="val -81648"/>
              <a:gd name="adj4" fmla="val -135687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19"/>
          <p:cNvSpPr/>
          <p:nvPr/>
        </p:nvSpPr>
        <p:spPr>
          <a:xfrm>
            <a:off x="1560280" y="5517232"/>
            <a:ext cx="792088" cy="36004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Legende mit Linie 1 20"/>
          <p:cNvSpPr/>
          <p:nvPr/>
        </p:nvSpPr>
        <p:spPr>
          <a:xfrm>
            <a:off x="4735242" y="4435218"/>
            <a:ext cx="3528392" cy="1268271"/>
          </a:xfrm>
          <a:prstGeom prst="borderCallout1">
            <a:avLst>
              <a:gd name="adj1" fmla="val 18750"/>
              <a:gd name="adj2" fmla="val -8333"/>
              <a:gd name="adj3" fmla="val 56956"/>
              <a:gd name="adj4" fmla="val -7212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1414520" y="4949879"/>
            <a:ext cx="792088" cy="646911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Legende mit Linie 1 22"/>
          <p:cNvSpPr/>
          <p:nvPr/>
        </p:nvSpPr>
        <p:spPr>
          <a:xfrm>
            <a:off x="5439771" y="3043119"/>
            <a:ext cx="3149697" cy="504056"/>
          </a:xfrm>
          <a:prstGeom prst="borderCallout1">
            <a:avLst>
              <a:gd name="adj1" fmla="val 18750"/>
              <a:gd name="adj2" fmla="val -8333"/>
              <a:gd name="adj3" fmla="val -57105"/>
              <a:gd name="adj4" fmla="val -48435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Abgerundetes Rechteck 24"/>
          <p:cNvSpPr/>
          <p:nvPr/>
        </p:nvSpPr>
        <p:spPr>
          <a:xfrm>
            <a:off x="2987824" y="2537900"/>
            <a:ext cx="936104" cy="67507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3288968" y="1559320"/>
            <a:ext cx="1080120" cy="5040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5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Aufbau </a:t>
            </a:r>
            <a:endParaRPr/>
          </a:p>
        </p:txBody>
      </p:sp>
      <p:grpSp>
        <p:nvGrpSpPr>
          <p:cNvPr id="5" name="Gruppieren 7"/>
          <p:cNvGrpSpPr/>
          <p:nvPr/>
        </p:nvGrpSpPr>
        <p:grpSpPr bwMode="auto">
          <a:xfrm>
            <a:off x="1619672" y="2601052"/>
            <a:ext cx="6120680" cy="2952328"/>
            <a:chOff x="2051720" y="2996952"/>
            <a:chExt cx="5328591" cy="2772452"/>
          </a:xfrm>
        </p:grpSpPr>
        <p:sp>
          <p:nvSpPr>
            <p:cNvPr id="6" name="Rechteck 3"/>
            <p:cNvSpPr/>
            <p:nvPr/>
          </p:nvSpPr>
          <p:spPr bwMode="auto">
            <a:xfrm>
              <a:off x="2051720" y="5049323"/>
              <a:ext cx="5328591" cy="72008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de-DE" sz="2800" b="1">
                  <a:solidFill>
                    <a:schemeClr val="tx1"/>
                  </a:solidFill>
                </a:rPr>
                <a:t>Pflichtbereich / Basismodule</a:t>
              </a:r>
              <a:endParaRPr/>
            </a:p>
          </p:txBody>
        </p:sp>
        <p:sp>
          <p:nvSpPr>
            <p:cNvPr id="7" name="Rechteck 4"/>
            <p:cNvSpPr/>
            <p:nvPr/>
          </p:nvSpPr>
          <p:spPr bwMode="auto">
            <a:xfrm>
              <a:off x="2654620" y="3933056"/>
              <a:ext cx="4122792" cy="70902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15873" cap="flat">
              <a:solidFill>
                <a:schemeClr val="bg1">
                  <a:lumMod val="50000"/>
                </a:schemeClr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r>
                <a:rPr lang="de-DE" sz="2400" b="1" i="0" u="none" strike="noStrike" cap="none" spc="0"/>
                <a:t>Wahlpflichtbereich / Vertiefungsmodule</a:t>
              </a:r>
              <a:endParaRPr/>
            </a:p>
          </p:txBody>
        </p:sp>
        <p:sp>
          <p:nvSpPr>
            <p:cNvPr id="8" name="Rechteck 5"/>
            <p:cNvSpPr/>
            <p:nvPr/>
          </p:nvSpPr>
          <p:spPr bwMode="auto">
            <a:xfrm>
              <a:off x="3389722" y="2996952"/>
              <a:ext cx="2652585" cy="432048"/>
            </a:xfrm>
            <a:prstGeom prst="rect">
              <a:avLst/>
            </a:prstGeom>
            <a:solidFill>
              <a:srgbClr val="F3C829"/>
            </a:solidFill>
            <a:ln w="15873" cap="flat">
              <a:solidFill>
                <a:srgbClr val="F3C829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r>
                <a:rPr lang="de-DE" sz="2000" b="1"/>
                <a:t>Bachelorarbeit</a:t>
              </a:r>
              <a:endParaRPr lang="de-DE" sz="2000" b="1" i="0" u="none" strike="noStrike" cap="none" spc="0"/>
            </a:p>
          </p:txBody>
        </p:sp>
      </p:grpSp>
      <p:sp>
        <p:nvSpPr>
          <p:cNvPr id="9" name="Rechteck 6"/>
          <p:cNvSpPr/>
          <p:nvPr/>
        </p:nvSpPr>
        <p:spPr bwMode="auto">
          <a:xfrm>
            <a:off x="395536" y="3717032"/>
            <a:ext cx="1080120" cy="18363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defRPr/>
            </a:pPr>
            <a:r>
              <a:rPr lang="de-DE" b="1">
                <a:solidFill>
                  <a:schemeClr val="tx1"/>
                </a:solidFill>
              </a:rPr>
              <a:t>Überfach-licher Praxis-bereich</a:t>
            </a:r>
            <a:endParaRPr/>
          </a:p>
        </p:txBody>
      </p:sp>
      <p:pic>
        <p:nvPicPr>
          <p:cNvPr id="10" name="Inhaltsplatzhalter 10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427984" y="1743797"/>
            <a:ext cx="2118325" cy="1317334"/>
          </a:xfrm>
          <a:prstGeom prst="rect">
            <a:avLst/>
          </a:prstGeom>
        </p:spPr>
      </p:pic>
      <p:sp>
        <p:nvSpPr>
          <p:cNvPr id="11" name="Rechteck 8"/>
          <p:cNvSpPr/>
          <p:nvPr/>
        </p:nvSpPr>
        <p:spPr bwMode="auto">
          <a:xfrm>
            <a:off x="8028384" y="2601052"/>
            <a:ext cx="792087" cy="2952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defRPr/>
            </a:pPr>
            <a:r>
              <a:rPr lang="de-DE" b="1">
                <a:solidFill>
                  <a:schemeClr val="tx1"/>
                </a:solidFill>
              </a:rPr>
              <a:t>2. </a:t>
            </a:r>
            <a:endParaRPr/>
          </a:p>
          <a:p>
            <a:pPr algn="ctr">
              <a:defRPr/>
            </a:pPr>
            <a:r>
              <a:rPr lang="de-DE" b="1">
                <a:solidFill>
                  <a:schemeClr val="tx1"/>
                </a:solidFill>
              </a:rPr>
              <a:t>Fach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Was ist ein Modul?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lvl="0" indent="0">
              <a:buNone/>
              <a:defRPr/>
            </a:pPr>
            <a:endParaRPr lang="de-DE" sz="1600"/>
          </a:p>
          <a:p>
            <a:pPr marL="0" lvl="0" indent="0">
              <a:buNone/>
              <a:defRPr/>
            </a:pPr>
            <a:endParaRPr lang="de-DE" sz="1600"/>
          </a:p>
          <a:p>
            <a:pPr marL="0" lvl="0" indent="0">
              <a:buNone/>
              <a:defRPr/>
            </a:pPr>
            <a:endParaRPr lang="de-DE" sz="1600"/>
          </a:p>
          <a:p>
            <a:pPr marL="0" lvl="0" indent="0">
              <a:buNone/>
              <a:defRPr/>
            </a:pPr>
            <a:endParaRPr lang="de-DE" sz="1600"/>
          </a:p>
          <a:p>
            <a:pPr marL="0" lvl="0" indent="0">
              <a:buNone/>
              <a:defRPr/>
            </a:pPr>
            <a:endParaRPr lang="de-DE" sz="1600"/>
          </a:p>
          <a:p>
            <a:pPr marL="0" lvl="0" indent="0">
              <a:buNone/>
              <a:defRPr/>
            </a:pPr>
            <a:r>
              <a:rPr lang="de-DE" sz="1600"/>
              <a:t>„</a:t>
            </a:r>
            <a:r>
              <a:rPr lang="de-DE" sz="2000"/>
              <a:t>thematisch, methodisch </a:t>
            </a:r>
            <a:endParaRPr/>
          </a:p>
          <a:p>
            <a:pPr marL="0" lvl="0" indent="0">
              <a:buNone/>
              <a:defRPr/>
            </a:pPr>
            <a:r>
              <a:rPr lang="de-DE" sz="2000"/>
              <a:t>oder systematisch </a:t>
            </a:r>
            <a:endParaRPr/>
          </a:p>
          <a:p>
            <a:pPr marL="0" lvl="0" indent="0">
              <a:buNone/>
              <a:defRPr/>
            </a:pPr>
            <a:r>
              <a:rPr lang="de-DE" sz="2000"/>
              <a:t>aufeinander bezogenen </a:t>
            </a:r>
            <a:endParaRPr/>
          </a:p>
          <a:p>
            <a:pPr marL="0" lvl="0" indent="0">
              <a:buNone/>
              <a:defRPr/>
            </a:pPr>
            <a:r>
              <a:rPr lang="de-DE" sz="2000"/>
              <a:t>Unterrichtseinheiten“</a:t>
            </a:r>
            <a:endParaRPr lang="de-DE" sz="1600"/>
          </a:p>
          <a:p>
            <a:pPr>
              <a:defRPr/>
            </a:pPr>
            <a:endParaRPr lang="de-DE"/>
          </a:p>
        </p:txBody>
      </p:sp>
      <p:grpSp>
        <p:nvGrpSpPr>
          <p:cNvPr id="6" name="Inhaltsplatzhalter 3"/>
          <p:cNvGrpSpPr/>
          <p:nvPr/>
        </p:nvGrpSpPr>
        <p:grpSpPr bwMode="auto">
          <a:xfrm>
            <a:off x="3574796" y="1518881"/>
            <a:ext cx="4557954" cy="4718862"/>
            <a:chOff x="5885049" y="1586346"/>
            <a:chExt cx="4557954" cy="4718862"/>
          </a:xfrm>
        </p:grpSpPr>
        <p:sp>
          <p:nvSpPr>
            <p:cNvPr id="7" name="Freihandform: Form 5"/>
            <p:cNvSpPr/>
            <p:nvPr/>
          </p:nvSpPr>
          <p:spPr bwMode="auto">
            <a:xfrm>
              <a:off x="6057589" y="1804156"/>
              <a:ext cx="4199830" cy="132227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 extrusionOk="0"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BCDBF2">
                <a:alpha val="4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endParaRPr lang="de-DE" sz="1800" b="0" i="0" u="none" strike="noStrike" cap="none" spc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8" name="Freihandform: Form 6"/>
            <p:cNvSpPr/>
            <p:nvPr/>
          </p:nvSpPr>
          <p:spPr bwMode="auto">
            <a:xfrm>
              <a:off x="7757065" y="5041955"/>
              <a:ext cx="813925" cy="472232"/>
            </a:xfrm>
            <a:custGeom>
              <a:avLst>
                <a:gd name="f0" fmla="val 108000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0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+- 21600 0 f20"/>
                <a:gd name="f28" fmla="*/ 0 f21 1"/>
                <a:gd name="f29" fmla="*/ 21600 f21 1"/>
                <a:gd name="f30" fmla="*/ f19 f12 1"/>
                <a:gd name="f31" fmla="*/ f20 f13 1"/>
                <a:gd name="f32" fmla="+- f24 0 f3"/>
                <a:gd name="f33" fmla="+- f25 0 f3"/>
                <a:gd name="f34" fmla="*/ f27 f19 1"/>
                <a:gd name="f35" fmla="*/ f28 1 f21"/>
                <a:gd name="f36" fmla="*/ f29 1 f21"/>
                <a:gd name="f37" fmla="*/ f26 f12 1"/>
                <a:gd name="f38" fmla="*/ f34 1 10800"/>
                <a:gd name="f39" fmla="*/ f35 f13 1"/>
                <a:gd name="f40" fmla="*/ f35 f12 1"/>
                <a:gd name="f41" fmla="*/ f36 f12 1"/>
                <a:gd name="f42" fmla="+- f20 f38 0"/>
                <a:gd name="f43" fmla="*/ f42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39" r="f37" b="f43"/>
              <a:pathLst>
                <a:path w="21600" h="21600" extrusionOk="0">
                  <a:moveTo>
                    <a:pt x="f19" y="f7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8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7"/>
                  </a:lnTo>
                  <a:close/>
                </a:path>
              </a:pathLst>
            </a:custGeom>
            <a:solidFill>
              <a:srgbClr val="ABD3EF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endParaRPr lang="de-DE" sz="1800" b="0" i="0" u="none" strike="noStrike" cap="none" spc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Freihandform: Form 7"/>
            <p:cNvSpPr/>
            <p:nvPr/>
          </p:nvSpPr>
          <p:spPr bwMode="auto">
            <a:xfrm>
              <a:off x="6210613" y="5419758"/>
              <a:ext cx="3906819" cy="88545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895725"/>
                <a:gd name="f7" fmla="val 973931"/>
                <a:gd name="f8" fmla="+- 0 0 -90"/>
                <a:gd name="f9" fmla="*/ f3 1 3895725"/>
                <a:gd name="f10" fmla="*/ f4 1 973931"/>
                <a:gd name="f11" fmla="+- f7 0 f5"/>
                <a:gd name="f12" fmla="+- f6 0 f5"/>
                <a:gd name="f13" fmla="*/ f8 f0 1"/>
                <a:gd name="f14" fmla="*/ f12 1 3895725"/>
                <a:gd name="f15" fmla="*/ f11 1 973931"/>
                <a:gd name="f16" fmla="*/ 0 f12 1"/>
                <a:gd name="f17" fmla="*/ 0 f11 1"/>
                <a:gd name="f18" fmla="*/ 3895725 f12 1"/>
                <a:gd name="f19" fmla="*/ 973931 f11 1"/>
                <a:gd name="f20" fmla="*/ f13 1 f2"/>
                <a:gd name="f21" fmla="*/ f16 1 3895725"/>
                <a:gd name="f22" fmla="*/ f17 1 973931"/>
                <a:gd name="f23" fmla="*/ f18 1 3895725"/>
                <a:gd name="f24" fmla="*/ f19 1 973931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3895725" h="973931" extrusionOk="0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241803" tIns="241803" rIns="241803" bIns="241803" anchor="ctr" anchorCtr="1" compatLnSpc="1">
              <a:noAutofit/>
            </a:bodyPr>
            <a:lstStyle/>
            <a:p>
              <a:pPr marL="0" marR="0" lvl="0" indent="0" algn="ctr" defTabSz="1511302">
                <a:lnSpc>
                  <a:spcPct val="90000"/>
                </a:lnSpc>
                <a:spcBef>
                  <a:spcPts val="0"/>
                </a:spcBef>
                <a:spcAft>
                  <a:spcPts val="140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r>
                <a:rPr lang="de-DE" sz="3400" b="0" i="0" u="none" strike="noStrike" cap="none" spc="0">
                  <a:solidFill>
                    <a:srgbClr val="000000"/>
                  </a:solidFill>
                  <a:latin typeface="Calibri"/>
                </a:rPr>
                <a:t>Modul</a:t>
              </a:r>
              <a:endParaRPr/>
            </a:p>
          </p:txBody>
        </p:sp>
        <p:sp>
          <p:nvSpPr>
            <p:cNvPr id="10" name="Freihandform: Form 8"/>
            <p:cNvSpPr/>
            <p:nvPr/>
          </p:nvSpPr>
          <p:spPr bwMode="auto">
            <a:xfrm>
              <a:off x="7584509" y="3228554"/>
              <a:ext cx="1465060" cy="13281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0896"/>
                <a:gd name="f7" fmla="val 730448"/>
                <a:gd name="f8" fmla="val 327033"/>
                <a:gd name="f9" fmla="val 1133863"/>
                <a:gd name="f10" fmla="+- 0 0 -90"/>
                <a:gd name="f11" fmla="*/ f3 1 1460896"/>
                <a:gd name="f12" fmla="*/ f4 1 1460896"/>
                <a:gd name="f13" fmla="+- f6 0 f5"/>
                <a:gd name="f14" fmla="*/ f10 f0 1"/>
                <a:gd name="f15" fmla="*/ f13 1 1460896"/>
                <a:gd name="f16" fmla="*/ 0 f13 1"/>
                <a:gd name="f17" fmla="*/ 730448 f13 1"/>
                <a:gd name="f18" fmla="*/ 1460896 f13 1"/>
                <a:gd name="f19" fmla="*/ f14 1 f2"/>
                <a:gd name="f20" fmla="*/ f16 1 1460896"/>
                <a:gd name="f21" fmla="*/ f17 1 1460896"/>
                <a:gd name="f22" fmla="*/ f18 1 1460896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1460896" h="1460896" extrusionOk="0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0070C0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34260" tIns="234260" rIns="234260" bIns="234260" anchor="ctr" anchorCtr="1" compatLnSpc="1">
              <a:noAutofit/>
            </a:bodyPr>
            <a:lstStyle/>
            <a:p>
              <a:pPr marL="0" marR="0" lvl="0" indent="0" algn="ctr" defTabSz="711202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r>
                <a:rPr lang="de-DE" sz="1600" b="0" i="0" u="none" strike="noStrike" cap="none" spc="0">
                  <a:solidFill>
                    <a:srgbClr val="FFFFFF"/>
                  </a:solidFill>
                  <a:latin typeface="Calibri"/>
                </a:rPr>
                <a:t>Proseminar</a:t>
              </a:r>
              <a:endParaRPr/>
            </a:p>
          </p:txBody>
        </p:sp>
        <p:sp>
          <p:nvSpPr>
            <p:cNvPr id="11" name="Freihandform: Form 9"/>
            <p:cNvSpPr/>
            <p:nvPr/>
          </p:nvSpPr>
          <p:spPr bwMode="auto">
            <a:xfrm>
              <a:off x="6536186" y="2232123"/>
              <a:ext cx="1465060" cy="13281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0896"/>
                <a:gd name="f7" fmla="val 730448"/>
                <a:gd name="f8" fmla="val 327033"/>
                <a:gd name="f9" fmla="val 1133863"/>
                <a:gd name="f10" fmla="+- 0 0 -90"/>
                <a:gd name="f11" fmla="*/ f3 1 1460896"/>
                <a:gd name="f12" fmla="*/ f4 1 1460896"/>
                <a:gd name="f13" fmla="+- f6 0 f5"/>
                <a:gd name="f14" fmla="*/ f10 f0 1"/>
                <a:gd name="f15" fmla="*/ f13 1 1460896"/>
                <a:gd name="f16" fmla="*/ 0 f13 1"/>
                <a:gd name="f17" fmla="*/ 730448 f13 1"/>
                <a:gd name="f18" fmla="*/ 1460896 f13 1"/>
                <a:gd name="f19" fmla="*/ f14 1 f2"/>
                <a:gd name="f20" fmla="*/ f16 1 1460896"/>
                <a:gd name="f21" fmla="*/ f17 1 1460896"/>
                <a:gd name="f22" fmla="*/ f18 1 1460896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1460896" h="1460896" extrusionOk="0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0070C0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34260" tIns="234260" rIns="234260" bIns="234260" anchor="ctr" anchorCtr="1" compatLnSpc="1">
              <a:noAutofit/>
            </a:bodyPr>
            <a:lstStyle/>
            <a:p>
              <a:pPr marL="0" marR="0" lvl="0" indent="0" algn="ctr" defTabSz="711202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r>
                <a:rPr lang="de-DE" sz="1600" b="0" i="0" u="none" strike="noStrike" cap="none" spc="0">
                  <a:solidFill>
                    <a:srgbClr val="FFFFFF"/>
                  </a:solidFill>
                  <a:latin typeface="Calibri"/>
                </a:rPr>
                <a:t>Übung</a:t>
              </a:r>
              <a:endParaRPr/>
            </a:p>
          </p:txBody>
        </p:sp>
        <p:sp>
          <p:nvSpPr>
            <p:cNvPr id="12" name="Freihandform: Form 10"/>
            <p:cNvSpPr/>
            <p:nvPr/>
          </p:nvSpPr>
          <p:spPr bwMode="auto">
            <a:xfrm>
              <a:off x="8033799" y="1911004"/>
              <a:ext cx="1465060" cy="13281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60896"/>
                <a:gd name="f7" fmla="val 730448"/>
                <a:gd name="f8" fmla="val 327033"/>
                <a:gd name="f9" fmla="val 1133863"/>
                <a:gd name="f10" fmla="+- 0 0 -90"/>
                <a:gd name="f11" fmla="*/ f3 1 1460896"/>
                <a:gd name="f12" fmla="*/ f4 1 1460896"/>
                <a:gd name="f13" fmla="+- f6 0 f5"/>
                <a:gd name="f14" fmla="*/ f10 f0 1"/>
                <a:gd name="f15" fmla="*/ f13 1 1460896"/>
                <a:gd name="f16" fmla="*/ 0 f13 1"/>
                <a:gd name="f17" fmla="*/ 730448 f13 1"/>
                <a:gd name="f18" fmla="*/ 1460896 f13 1"/>
                <a:gd name="f19" fmla="*/ f14 1 f2"/>
                <a:gd name="f20" fmla="*/ f16 1 1460896"/>
                <a:gd name="f21" fmla="*/ f17 1 1460896"/>
                <a:gd name="f22" fmla="*/ f18 1 1460896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1460896" h="1460896" extrusionOk="0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0070C0"/>
            </a:solidFill>
            <a:ln w="15873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34260" tIns="234260" rIns="234260" bIns="234260" anchor="ctr" anchorCtr="1" compatLnSpc="1">
              <a:noAutofit/>
            </a:bodyPr>
            <a:lstStyle/>
            <a:p>
              <a:pPr marL="0" marR="0" lvl="0" indent="0" algn="ctr" defTabSz="711202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r>
                <a:rPr lang="de-DE" sz="1600" b="0" i="0" u="none" strike="noStrike" cap="none" spc="0">
                  <a:solidFill>
                    <a:srgbClr val="FFFFFF"/>
                  </a:solidFill>
                  <a:latin typeface="Calibri"/>
                </a:rPr>
                <a:t>Vorlesung</a:t>
              </a:r>
              <a:endParaRPr/>
            </a:p>
          </p:txBody>
        </p:sp>
        <p:sp>
          <p:nvSpPr>
            <p:cNvPr id="13" name="Freihandform: Form 11"/>
            <p:cNvSpPr/>
            <p:nvPr/>
          </p:nvSpPr>
          <p:spPr bwMode="auto">
            <a:xfrm>
              <a:off x="5885049" y="1586346"/>
              <a:ext cx="4557954" cy="3305684"/>
            </a:xfrm>
            <a:custGeom>
              <a:avLst/>
              <a:gdLst>
                <a:gd name="f0" fmla="val 10800000"/>
                <a:gd name="f1" fmla="val 5400000"/>
                <a:gd name="f2" fmla="val w"/>
                <a:gd name="f3" fmla="val h"/>
                <a:gd name="f4" fmla="val ss"/>
                <a:gd name="f5" fmla="val 0"/>
                <a:gd name="f6" fmla="*/ 5419351 1 1725033"/>
                <a:gd name="f7" fmla="*/ 0 0 1"/>
                <a:gd name="f8" fmla="+- 0 0 21600000"/>
                <a:gd name="f9" fmla="abs f2"/>
                <a:gd name="f10" fmla="abs f3"/>
                <a:gd name="f11" fmla="abs f4"/>
                <a:gd name="f12" fmla="+- 480000 f1 0"/>
                <a:gd name="f13" fmla="?: f9 f2 1"/>
                <a:gd name="f14" fmla="?: f10 f3 1"/>
                <a:gd name="f15" fmla="?: f11 f4 1"/>
                <a:gd name="f16" fmla="+- f12 0 f1"/>
                <a:gd name="f17" fmla="*/ f13 1 21600"/>
                <a:gd name="f18" fmla="*/ f14 1 21600"/>
                <a:gd name="f19" fmla="*/ 21600 f13 1"/>
                <a:gd name="f20" fmla="*/ 21600 f14 1"/>
                <a:gd name="f21" fmla="+- f16 f1 0"/>
                <a:gd name="f22" fmla="min f18 f17"/>
                <a:gd name="f23" fmla="*/ f19 1 f15"/>
                <a:gd name="f24" fmla="*/ f20 1 f15"/>
                <a:gd name="f25" fmla="*/ f21 f6 1"/>
                <a:gd name="f26" fmla="val f23"/>
                <a:gd name="f27" fmla="val f24"/>
                <a:gd name="f28" fmla="*/ f25 1 f0"/>
                <a:gd name="f29" fmla="*/ f5 f22 1"/>
                <a:gd name="f30" fmla="+- f27 0 f5"/>
                <a:gd name="f31" fmla="+- f26 0 f5"/>
                <a:gd name="f32" fmla="+- 0 0 f28"/>
                <a:gd name="f33" fmla="*/ f26 f22 1"/>
                <a:gd name="f34" fmla="*/ f27 f22 1"/>
                <a:gd name="f35" fmla="*/ f30 1 4"/>
                <a:gd name="f36" fmla="*/ f31 1 2"/>
                <a:gd name="f37" fmla="min f31 f30"/>
                <a:gd name="f38" fmla="+- 0 0 f32"/>
                <a:gd name="f39" fmla="+- f5 f36 0"/>
                <a:gd name="f40" fmla="*/ f37 1 20"/>
                <a:gd name="f41" fmla="*/ f36 1 4"/>
                <a:gd name="f42" fmla="*/ f35 1 4"/>
                <a:gd name="f43" fmla="*/ f36 f35 1"/>
                <a:gd name="f44" fmla="*/ f38 f0 1"/>
                <a:gd name="f45" fmla="*/ f36 f22 1"/>
                <a:gd name="f46" fmla="*/ f35 f22 1"/>
                <a:gd name="f47" fmla="+- f36 0 f40"/>
                <a:gd name="f48" fmla="+- f35 0 f40"/>
                <a:gd name="f49" fmla="*/ f41 f42 1"/>
                <a:gd name="f50" fmla="+- f27 0 f42"/>
                <a:gd name="f51" fmla="*/ f44 1 f6"/>
                <a:gd name="f52" fmla="*/ f41 f22 1"/>
                <a:gd name="f53" fmla="*/ f42 f22 1"/>
                <a:gd name="f54" fmla="+- f36 0 f47"/>
                <a:gd name="f55" fmla="+- f51 0 f1"/>
                <a:gd name="f56" fmla="*/ f47 f22 1"/>
                <a:gd name="f57" fmla="*/ f48 f22 1"/>
                <a:gd name="f58" fmla="cos 1 f55"/>
                <a:gd name="f59" fmla="sin 1 f55"/>
                <a:gd name="f60" fmla="*/ f54 f22 1"/>
                <a:gd name="f61" fmla="+- 0 0 f58"/>
                <a:gd name="f62" fmla="+- 0 0 f59"/>
                <a:gd name="f63" fmla="+- 0 0 f61"/>
                <a:gd name="f64" fmla="+- 0 0 f62"/>
                <a:gd name="f65" fmla="val f63"/>
                <a:gd name="f66" fmla="val f64"/>
                <a:gd name="f67" fmla="*/ f65 f36 1"/>
                <a:gd name="f68" fmla="*/ f66 f35 1"/>
                <a:gd name="f69" fmla="+- 0 0 f67"/>
                <a:gd name="f70" fmla="+- 0 0 f68"/>
                <a:gd name="f71" fmla="+- 0 0 f69"/>
                <a:gd name="f72" fmla="+- 0 0 f70"/>
                <a:gd name="f73" fmla="at2 f71 f72"/>
                <a:gd name="f74" fmla="+- f73 f1 0"/>
                <a:gd name="f75" fmla="*/ f74 f6 1"/>
                <a:gd name="f76" fmla="*/ f75 1 f0"/>
                <a:gd name="f77" fmla="+- 0 0 f76"/>
                <a:gd name="f78" fmla="val f77"/>
                <a:gd name="f79" fmla="+- 0 0 f78"/>
                <a:gd name="f80" fmla="*/ f79 f0 1"/>
                <a:gd name="f81" fmla="*/ f80 1 f6"/>
                <a:gd name="f82" fmla="+- f81 0 f1"/>
                <a:gd name="f83" fmla="*/ f82 2 1"/>
                <a:gd name="f84" fmla="+- f0 0 f82"/>
                <a:gd name="f85" fmla="+- f82 f1 0"/>
                <a:gd name="f86" fmla="+- f0 f83 0"/>
                <a:gd name="f87" fmla="+- f0 0 f83"/>
                <a:gd name="f88" fmla="+- f84 f1 0"/>
                <a:gd name="f89" fmla="*/ f85 f6 1"/>
                <a:gd name="f90" fmla="*/ f89 1 f0"/>
                <a:gd name="f91" fmla="*/ f88 f6 1"/>
                <a:gd name="f92" fmla="+- 0 0 f90"/>
                <a:gd name="f93" fmla="*/ f91 1 f0"/>
                <a:gd name="f94" fmla="+- 0 0 f92"/>
                <a:gd name="f95" fmla="+- 0 0 f93"/>
                <a:gd name="f96" fmla="*/ f94 f0 1"/>
                <a:gd name="f97" fmla="+- 0 0 f95"/>
                <a:gd name="f98" fmla="*/ f96 1 f6"/>
                <a:gd name="f99" fmla="*/ f97 f0 1"/>
                <a:gd name="f100" fmla="+- f98 0 f1"/>
                <a:gd name="f101" fmla="*/ f99 1 f6"/>
                <a:gd name="f102" fmla="cos 1 f100"/>
                <a:gd name="f103" fmla="sin 1 f100"/>
                <a:gd name="f104" fmla="+- f101 0 f1"/>
                <a:gd name="f105" fmla="+- 0 0 f102"/>
                <a:gd name="f106" fmla="+- 0 0 f103"/>
                <a:gd name="f107" fmla="cos 1 f104"/>
                <a:gd name="f108" fmla="sin 1 f104"/>
                <a:gd name="f109" fmla="+- 0 0 f105"/>
                <a:gd name="f110" fmla="+- 0 0 f106"/>
                <a:gd name="f111" fmla="+- 0 0 f107"/>
                <a:gd name="f112" fmla="+- 0 0 f108"/>
                <a:gd name="f113" fmla="val f109"/>
                <a:gd name="f114" fmla="val f110"/>
                <a:gd name="f115" fmla="+- 0 0 f111"/>
                <a:gd name="f116" fmla="+- 0 0 f112"/>
                <a:gd name="f117" fmla="val f115"/>
                <a:gd name="f118" fmla="val f116"/>
                <a:gd name="f119" fmla="*/ f113 f42 1"/>
                <a:gd name="f120" fmla="*/ f114 f41 1"/>
                <a:gd name="f121" fmla="*/ f117 f35 1"/>
                <a:gd name="f122" fmla="*/ f118 f36 1"/>
                <a:gd name="f123" fmla="*/ f119 f119 1"/>
                <a:gd name="f124" fmla="*/ f120 f120 1"/>
                <a:gd name="f125" fmla="*/ f121 f121 1"/>
                <a:gd name="f126" fmla="*/ f122 f122 1"/>
                <a:gd name="f127" fmla="+- f123 f124 0"/>
                <a:gd name="f128" fmla="+- f125 f126 0"/>
                <a:gd name="f129" fmla="+- f127 f7 0"/>
                <a:gd name="f130" fmla="+- f128 f7 0"/>
                <a:gd name="f131" fmla="sqrt f129"/>
                <a:gd name="f132" fmla="sqrt f130"/>
                <a:gd name="f133" fmla="*/ f49 1 f131"/>
                <a:gd name="f134" fmla="*/ f43 1 f132"/>
                <a:gd name="f135" fmla="*/ f113 f133 1"/>
                <a:gd name="f136" fmla="*/ f114 f133 1"/>
                <a:gd name="f137" fmla="*/ f117 f134 1"/>
                <a:gd name="f138" fmla="*/ f118 f134 1"/>
                <a:gd name="f139" fmla="+- f39 f135 0"/>
                <a:gd name="f140" fmla="+- f50 f136 0"/>
                <a:gd name="f141" fmla="+- f39 f137 0"/>
                <a:gd name="f142" fmla="+- f35 f138 0"/>
                <a:gd name="f143" fmla="*/ f139 f22 1"/>
                <a:gd name="f144" fmla="*/ f140 f22 1"/>
                <a:gd name="f145" fmla="*/ f141 f22 1"/>
                <a:gd name="f146" fmla="*/ f14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29" r="f33" b="f34"/>
              <a:pathLst>
                <a:path extrusionOk="0">
                  <a:moveTo>
                    <a:pt x="f145" y="f146"/>
                  </a:moveTo>
                  <a:arcTo wR="f45" hR="f46" stAng="f84" swAng="f86"/>
                  <a:lnTo>
                    <a:pt x="f143" y="f144"/>
                  </a:lnTo>
                  <a:arcTo wR="f52" hR="f53" stAng="f82" swAng="f87"/>
                  <a:close/>
                  <a:moveTo>
                    <a:pt x="f60" y="f46"/>
                  </a:moveTo>
                  <a:arcTo wR="f56" hR="f57" stAng="f0" swAng="f8"/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12701" cap="flat">
              <a:solidFill>
                <a:srgbClr val="1CADE4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72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800" b="0" i="0" u="none" strike="noStrike" cap="none" spc="0">
                  <a:solidFill>
                    <a:srgbClr val="000000"/>
                  </a:solidFill>
                </a:defRPr>
              </a:pPr>
              <a:endParaRPr lang="de-DE" sz="1800" b="0" i="0" u="none" strike="noStrike" cap="none" spc="0">
                <a:solidFill>
                  <a:srgbClr val="000000"/>
                </a:solidFill>
                <a:latin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Basis- und Vertiefungsmodule</a:t>
            </a:r>
            <a:endParaRPr/>
          </a:p>
        </p:txBody>
      </p:sp>
      <p:sp>
        <p:nvSpPr>
          <p:cNvPr id="5" name="Rechteck 3"/>
          <p:cNvSpPr/>
          <p:nvPr/>
        </p:nvSpPr>
        <p:spPr bwMode="auto">
          <a:xfrm>
            <a:off x="1835696" y="1797348"/>
            <a:ext cx="4320480" cy="1008112"/>
          </a:xfrm>
          <a:prstGeom prst="rect">
            <a:avLst/>
          </a:prstGeom>
          <a:solidFill>
            <a:schemeClr val="bg1">
              <a:lumMod val="75000"/>
            </a:schemeClr>
          </a:solidFill>
          <a:ln w="15873" cap="flat">
            <a:solidFill>
              <a:schemeClr val="bg1">
                <a:lumMod val="65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800" b="1" i="0" u="none" strike="noStrike" cap="none" spc="0">
                <a:latin typeface="Calibri"/>
              </a:rPr>
              <a:t>Basis-Modul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000" b="0" i="0" u="none" strike="noStrike" cap="none" spc="0">
                <a:latin typeface="Calibri"/>
              </a:rPr>
              <a:t>1 VL, 1 ÜB, 1 Pro-Seminar</a:t>
            </a:r>
            <a:endParaRPr/>
          </a:p>
        </p:txBody>
      </p:sp>
      <p:sp>
        <p:nvSpPr>
          <p:cNvPr id="6" name="Rechteck 4"/>
          <p:cNvSpPr/>
          <p:nvPr/>
        </p:nvSpPr>
        <p:spPr bwMode="auto">
          <a:xfrm>
            <a:off x="1835696" y="3933056"/>
            <a:ext cx="4320480" cy="1008112"/>
          </a:xfrm>
          <a:prstGeom prst="rect">
            <a:avLst/>
          </a:prstGeom>
          <a:solidFill>
            <a:schemeClr val="bg1">
              <a:lumMod val="75000"/>
            </a:schemeClr>
          </a:solidFill>
          <a:ln w="15873" cap="flat">
            <a:solidFill>
              <a:schemeClr val="bg1">
                <a:lumMod val="65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800" b="1" i="0" u="none" strike="noStrike" cap="none" spc="0">
                <a:latin typeface="Calibri"/>
              </a:rPr>
              <a:t>Vertiefungs-Modul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000" b="0" i="0" u="none" strike="noStrike" cap="none" spc="0">
                <a:latin typeface="Calibri"/>
              </a:rPr>
              <a:t>2 Seminare</a:t>
            </a:r>
            <a:endParaRPr/>
          </a:p>
        </p:txBody>
      </p:sp>
      <p:sp>
        <p:nvSpPr>
          <p:cNvPr id="7" name="Stern: 6 Zacken 5"/>
          <p:cNvSpPr/>
          <p:nvPr/>
        </p:nvSpPr>
        <p:spPr bwMode="auto">
          <a:xfrm>
            <a:off x="5811759" y="1797348"/>
            <a:ext cx="1152128" cy="12961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15470"/>
              <a:gd name="f9" fmla="val 28868"/>
              <a:gd name="f10" fmla="+- 0 0 -90"/>
              <a:gd name="f11" fmla="+- 0 0 -270"/>
              <a:gd name="f12" fmla="abs f3"/>
              <a:gd name="f13" fmla="abs f4"/>
              <a:gd name="f14" fmla="abs f5"/>
              <a:gd name="f15" fmla="+- 1800000 f1 0"/>
              <a:gd name="f16" fmla="+- 3600000 f1 0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+- f15 0 f1"/>
              <a:gd name="f23" fmla="+- f16 0 f1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f1 0"/>
              <a:gd name="f31" fmla="+- f23 f1 0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*/ f30 f7 1"/>
              <a:gd name="f38" fmla="*/ f31 f7 1"/>
              <a:gd name="f39" fmla="val f35"/>
              <a:gd name="f40" fmla="val f36"/>
              <a:gd name="f41" fmla="*/ f37 1 f0"/>
              <a:gd name="f42" fmla="*/ f38 1 f0"/>
              <a:gd name="f43" fmla="*/ f6 f34 1"/>
              <a:gd name="f44" fmla="+- f40 0 f6"/>
              <a:gd name="f45" fmla="+- f39 0 f6"/>
              <a:gd name="f46" fmla="+- 0 0 f41"/>
              <a:gd name="f47" fmla="+- 0 0 f42"/>
              <a:gd name="f48" fmla="*/ f40 f34 1"/>
              <a:gd name="f49" fmla="*/ f44 1 2"/>
              <a:gd name="f50" fmla="*/ f44 1 4"/>
              <a:gd name="f51" fmla="*/ f45 1 2"/>
              <a:gd name="f52" fmla="+- 0 0 f46"/>
              <a:gd name="f53" fmla="+- 0 0 f47"/>
              <a:gd name="f54" fmla="+- f6 f49 0"/>
              <a:gd name="f55" fmla="+- f6 f51 0"/>
              <a:gd name="f56" fmla="*/ f51 f8 1"/>
              <a:gd name="f57" fmla="*/ f49 f9 1"/>
              <a:gd name="f58" fmla="*/ f52 f0 1"/>
              <a:gd name="f59" fmla="*/ f53 f0 1"/>
              <a:gd name="f60" fmla="*/ f50 f34 1"/>
              <a:gd name="f61" fmla="*/ f56 1 100000"/>
              <a:gd name="f62" fmla="*/ f58 1 f7"/>
              <a:gd name="f63" fmla="+- f54 f50 0"/>
              <a:gd name="f64" fmla="*/ f57 1 50000"/>
              <a:gd name="f65" fmla="*/ f59 1 f7"/>
              <a:gd name="f66" fmla="*/ f55 f34 1"/>
              <a:gd name="f67" fmla="*/ f54 f34 1"/>
              <a:gd name="f68" fmla="+- f62 0 f1"/>
              <a:gd name="f69" fmla="+- f65 0 f1"/>
              <a:gd name="f70" fmla="*/ f61 f9 1"/>
              <a:gd name="f71" fmla="*/ f63 f34 1"/>
              <a:gd name="f72" fmla="cos 1 f68"/>
              <a:gd name="f73" fmla="sin 1 f69"/>
              <a:gd name="f74" fmla="*/ f70 1 50000"/>
              <a:gd name="f75" fmla="+- 0 0 f72"/>
              <a:gd name="f76" fmla="+- 0 0 f73"/>
              <a:gd name="f77" fmla="*/ f74 1 2"/>
              <a:gd name="f78" fmla="+- f55 0 f74"/>
              <a:gd name="f79" fmla="+- f55 f74 0"/>
              <a:gd name="f80" fmla="+- 0 0 f75"/>
              <a:gd name="f81" fmla="+- 0 0 f76"/>
              <a:gd name="f82" fmla="+- f55 0 f77"/>
              <a:gd name="f83" fmla="+- f55 f77 0"/>
              <a:gd name="f84" fmla="*/ f78 f34 1"/>
              <a:gd name="f85" fmla="*/ f79 f34 1"/>
              <a:gd name="f86" fmla="val f80"/>
              <a:gd name="f87" fmla="val f81"/>
              <a:gd name="f88" fmla="*/ f82 f34 1"/>
              <a:gd name="f89" fmla="*/ f83 f34 1"/>
              <a:gd name="f90" fmla="*/ f86 f61 1"/>
              <a:gd name="f91" fmla="*/ f87 f64 1"/>
              <a:gd name="f92" fmla="+- f55 0 f90"/>
              <a:gd name="f93" fmla="+- f55 f90 0"/>
              <a:gd name="f94" fmla="+- f54 0 f91"/>
              <a:gd name="f95" fmla="+- f54 f91 0"/>
              <a:gd name="f96" fmla="*/ f94 f34 1"/>
              <a:gd name="f97" fmla="*/ f95 f34 1"/>
              <a:gd name="f98" fmla="*/ f92 f34 1"/>
              <a:gd name="f99" fmla="*/ f93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99" y="f60"/>
              </a:cxn>
              <a:cxn ang="f32">
                <a:pos x="f99" y="f71"/>
              </a:cxn>
              <a:cxn ang="f33">
                <a:pos x="f98" y="f71"/>
              </a:cxn>
              <a:cxn ang="f33">
                <a:pos x="f98" y="f60"/>
              </a:cxn>
            </a:cxnLst>
            <a:rect l="f84" t="f96" r="f85" b="f97"/>
            <a:pathLst>
              <a:path extrusionOk="0">
                <a:moveTo>
                  <a:pt x="f98" y="f60"/>
                </a:moveTo>
                <a:lnTo>
                  <a:pt x="f88" y="f96"/>
                </a:lnTo>
                <a:lnTo>
                  <a:pt x="f66" y="f43"/>
                </a:lnTo>
                <a:lnTo>
                  <a:pt x="f89" y="f96"/>
                </a:lnTo>
                <a:lnTo>
                  <a:pt x="f99" y="f60"/>
                </a:lnTo>
                <a:lnTo>
                  <a:pt x="f85" y="f67"/>
                </a:lnTo>
                <a:lnTo>
                  <a:pt x="f99" y="f71"/>
                </a:lnTo>
                <a:lnTo>
                  <a:pt x="f89" y="f97"/>
                </a:lnTo>
                <a:lnTo>
                  <a:pt x="f66" y="f48"/>
                </a:lnTo>
                <a:lnTo>
                  <a:pt x="f88" y="f97"/>
                </a:lnTo>
                <a:lnTo>
                  <a:pt x="f98" y="f71"/>
                </a:lnTo>
                <a:lnTo>
                  <a:pt x="f84" y="f67"/>
                </a:lnTo>
                <a:close/>
              </a:path>
            </a:pathLst>
          </a:custGeom>
          <a:solidFill>
            <a:srgbClr val="364BEA"/>
          </a:solidFill>
          <a:ln w="15873" cap="flat">
            <a:solidFill>
              <a:srgbClr val="34497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200" b="0" i="0" u="none" strike="noStrike" cap="none" spc="0">
                <a:solidFill>
                  <a:srgbClr val="FFFFFF"/>
                </a:solidFill>
                <a:latin typeface="Calibri"/>
              </a:rPr>
              <a:t>1 Klausur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200" b="0" i="0" u="none" strike="noStrike" cap="none" spc="0">
                <a:solidFill>
                  <a:srgbClr val="FFFFFF"/>
                </a:solidFill>
                <a:latin typeface="Calibri"/>
              </a:rPr>
              <a:t>1 HA</a:t>
            </a:r>
            <a:endParaRPr/>
          </a:p>
        </p:txBody>
      </p:sp>
      <p:sp>
        <p:nvSpPr>
          <p:cNvPr id="8" name="Stern: 6 Zacken 6"/>
          <p:cNvSpPr/>
          <p:nvPr/>
        </p:nvSpPr>
        <p:spPr bwMode="auto">
          <a:xfrm>
            <a:off x="5778708" y="3933056"/>
            <a:ext cx="1152128" cy="129614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15470"/>
              <a:gd name="f9" fmla="val 28868"/>
              <a:gd name="f10" fmla="+- 0 0 -90"/>
              <a:gd name="f11" fmla="+- 0 0 -270"/>
              <a:gd name="f12" fmla="abs f3"/>
              <a:gd name="f13" fmla="abs f4"/>
              <a:gd name="f14" fmla="abs f5"/>
              <a:gd name="f15" fmla="+- 1800000 f1 0"/>
              <a:gd name="f16" fmla="+- 3600000 f1 0"/>
              <a:gd name="f17" fmla="*/ f10 f0 1"/>
              <a:gd name="f18" fmla="*/ f11 f0 1"/>
              <a:gd name="f19" fmla="?: f12 f3 1"/>
              <a:gd name="f20" fmla="?: f13 f4 1"/>
              <a:gd name="f21" fmla="?: f14 f5 1"/>
              <a:gd name="f22" fmla="+- f15 0 f1"/>
              <a:gd name="f23" fmla="+- f16 0 f1"/>
              <a:gd name="f24" fmla="*/ f17 1 f2"/>
              <a:gd name="f25" fmla="*/ f18 1 f2"/>
              <a:gd name="f26" fmla="*/ f19 1 21600"/>
              <a:gd name="f27" fmla="*/ f20 1 21600"/>
              <a:gd name="f28" fmla="*/ 21600 f19 1"/>
              <a:gd name="f29" fmla="*/ 21600 f20 1"/>
              <a:gd name="f30" fmla="+- f22 f1 0"/>
              <a:gd name="f31" fmla="+- f23 f1 0"/>
              <a:gd name="f32" fmla="+- f24 0 f1"/>
              <a:gd name="f33" fmla="+- f25 0 f1"/>
              <a:gd name="f34" fmla="min f27 f26"/>
              <a:gd name="f35" fmla="*/ f28 1 f21"/>
              <a:gd name="f36" fmla="*/ f29 1 f21"/>
              <a:gd name="f37" fmla="*/ f30 f7 1"/>
              <a:gd name="f38" fmla="*/ f31 f7 1"/>
              <a:gd name="f39" fmla="val f35"/>
              <a:gd name="f40" fmla="val f36"/>
              <a:gd name="f41" fmla="*/ f37 1 f0"/>
              <a:gd name="f42" fmla="*/ f38 1 f0"/>
              <a:gd name="f43" fmla="*/ f6 f34 1"/>
              <a:gd name="f44" fmla="+- f40 0 f6"/>
              <a:gd name="f45" fmla="+- f39 0 f6"/>
              <a:gd name="f46" fmla="+- 0 0 f41"/>
              <a:gd name="f47" fmla="+- 0 0 f42"/>
              <a:gd name="f48" fmla="*/ f40 f34 1"/>
              <a:gd name="f49" fmla="*/ f44 1 2"/>
              <a:gd name="f50" fmla="*/ f44 1 4"/>
              <a:gd name="f51" fmla="*/ f45 1 2"/>
              <a:gd name="f52" fmla="+- 0 0 f46"/>
              <a:gd name="f53" fmla="+- 0 0 f47"/>
              <a:gd name="f54" fmla="+- f6 f49 0"/>
              <a:gd name="f55" fmla="+- f6 f51 0"/>
              <a:gd name="f56" fmla="*/ f51 f8 1"/>
              <a:gd name="f57" fmla="*/ f49 f9 1"/>
              <a:gd name="f58" fmla="*/ f52 f0 1"/>
              <a:gd name="f59" fmla="*/ f53 f0 1"/>
              <a:gd name="f60" fmla="*/ f50 f34 1"/>
              <a:gd name="f61" fmla="*/ f56 1 100000"/>
              <a:gd name="f62" fmla="*/ f58 1 f7"/>
              <a:gd name="f63" fmla="+- f54 f50 0"/>
              <a:gd name="f64" fmla="*/ f57 1 50000"/>
              <a:gd name="f65" fmla="*/ f59 1 f7"/>
              <a:gd name="f66" fmla="*/ f55 f34 1"/>
              <a:gd name="f67" fmla="*/ f54 f34 1"/>
              <a:gd name="f68" fmla="+- f62 0 f1"/>
              <a:gd name="f69" fmla="+- f65 0 f1"/>
              <a:gd name="f70" fmla="*/ f61 f9 1"/>
              <a:gd name="f71" fmla="*/ f63 f34 1"/>
              <a:gd name="f72" fmla="cos 1 f68"/>
              <a:gd name="f73" fmla="sin 1 f69"/>
              <a:gd name="f74" fmla="*/ f70 1 50000"/>
              <a:gd name="f75" fmla="+- 0 0 f72"/>
              <a:gd name="f76" fmla="+- 0 0 f73"/>
              <a:gd name="f77" fmla="*/ f74 1 2"/>
              <a:gd name="f78" fmla="+- f55 0 f74"/>
              <a:gd name="f79" fmla="+- f55 f74 0"/>
              <a:gd name="f80" fmla="+- 0 0 f75"/>
              <a:gd name="f81" fmla="+- 0 0 f76"/>
              <a:gd name="f82" fmla="+- f55 0 f77"/>
              <a:gd name="f83" fmla="+- f55 f77 0"/>
              <a:gd name="f84" fmla="*/ f78 f34 1"/>
              <a:gd name="f85" fmla="*/ f79 f34 1"/>
              <a:gd name="f86" fmla="val f80"/>
              <a:gd name="f87" fmla="val f81"/>
              <a:gd name="f88" fmla="*/ f82 f34 1"/>
              <a:gd name="f89" fmla="*/ f83 f34 1"/>
              <a:gd name="f90" fmla="*/ f86 f61 1"/>
              <a:gd name="f91" fmla="*/ f87 f64 1"/>
              <a:gd name="f92" fmla="+- f55 0 f90"/>
              <a:gd name="f93" fmla="+- f55 f90 0"/>
              <a:gd name="f94" fmla="+- f54 0 f91"/>
              <a:gd name="f95" fmla="+- f54 f91 0"/>
              <a:gd name="f96" fmla="*/ f94 f34 1"/>
              <a:gd name="f97" fmla="*/ f95 f34 1"/>
              <a:gd name="f98" fmla="*/ f92 f34 1"/>
              <a:gd name="f99" fmla="*/ f93 f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99" y="f60"/>
              </a:cxn>
              <a:cxn ang="f32">
                <a:pos x="f99" y="f71"/>
              </a:cxn>
              <a:cxn ang="f33">
                <a:pos x="f98" y="f71"/>
              </a:cxn>
              <a:cxn ang="f33">
                <a:pos x="f98" y="f60"/>
              </a:cxn>
            </a:cxnLst>
            <a:rect l="f84" t="f96" r="f85" b="f97"/>
            <a:pathLst>
              <a:path extrusionOk="0">
                <a:moveTo>
                  <a:pt x="f98" y="f60"/>
                </a:moveTo>
                <a:lnTo>
                  <a:pt x="f88" y="f96"/>
                </a:lnTo>
                <a:lnTo>
                  <a:pt x="f66" y="f43"/>
                </a:lnTo>
                <a:lnTo>
                  <a:pt x="f89" y="f96"/>
                </a:lnTo>
                <a:lnTo>
                  <a:pt x="f99" y="f60"/>
                </a:lnTo>
                <a:lnTo>
                  <a:pt x="f85" y="f67"/>
                </a:lnTo>
                <a:lnTo>
                  <a:pt x="f99" y="f71"/>
                </a:lnTo>
                <a:lnTo>
                  <a:pt x="f89" y="f97"/>
                </a:lnTo>
                <a:lnTo>
                  <a:pt x="f66" y="f48"/>
                </a:lnTo>
                <a:lnTo>
                  <a:pt x="f88" y="f97"/>
                </a:lnTo>
                <a:lnTo>
                  <a:pt x="f98" y="f71"/>
                </a:lnTo>
                <a:lnTo>
                  <a:pt x="f84" y="f67"/>
                </a:lnTo>
                <a:close/>
              </a:path>
            </a:pathLst>
          </a:custGeom>
          <a:solidFill>
            <a:srgbClr val="364BEA"/>
          </a:solidFill>
          <a:ln w="15873" cap="flat">
            <a:solidFill>
              <a:srgbClr val="34497D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200" b="0" i="0" u="none" strike="noStrike" cap="none" spc="0">
                <a:solidFill>
                  <a:srgbClr val="FFFFFF"/>
                </a:solidFill>
                <a:latin typeface="Calibri"/>
              </a:rPr>
              <a:t>1 HA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Basismodule </a:t>
            </a:r>
            <a:endParaRPr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</p:nvPr>
        </p:nvGraphicFramePr>
        <p:xfrm>
          <a:off x="323528" y="1772816"/>
          <a:ext cx="8568952" cy="3387443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36346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13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29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945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2000">
                          <a:solidFill>
                            <a:schemeClr val="bg1"/>
                          </a:solidFill>
                        </a:rPr>
                        <a:t>Modulname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2000">
                          <a:solidFill>
                            <a:schemeClr val="bg1"/>
                          </a:solidFill>
                        </a:rPr>
                        <a:t>Veranstaltungen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2000">
                          <a:solidFill>
                            <a:schemeClr val="bg1"/>
                          </a:solidFill>
                        </a:rPr>
                        <a:t>Prüfungsleistungen 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608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Politik und Gesellschaft (BMPG)</a:t>
                      </a:r>
                      <a:endParaRPr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Vorlesung (WS)</a:t>
                      </a:r>
                      <a:endParaRPr/>
                    </a:p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Übung (WS)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Portfolio (WS)</a:t>
                      </a:r>
                      <a:endParaRPr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742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Methoden (BMM)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Vorlesung (WS)</a:t>
                      </a:r>
                      <a:endParaRPr/>
                    </a:p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Vorlesung (SS)</a:t>
                      </a:r>
                      <a:endParaRPr/>
                    </a:p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Übung (SS)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Klausur (SS)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51411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Politische Systeme (BMPS)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Internationale Beziehungen (BMIB)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Pol. Theorie und Ideengeschichte (BMTI)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Deutsche und Europäische Politik (BMDE)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Allgemeine Soziologie (BMAS)</a:t>
                      </a:r>
                    </a:p>
                    <a:p>
                      <a:pPr>
                        <a:defRPr/>
                      </a:pPr>
                      <a:endParaRPr lang="de-DE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Vorlesung (WS)</a:t>
                      </a:r>
                      <a:endParaRPr/>
                    </a:p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Übung (WS)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Proseminar (SS)</a:t>
                      </a:r>
                      <a:endParaRPr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u="none">
                          <a:solidFill>
                            <a:schemeClr val="tx1"/>
                          </a:solidFill>
                        </a:rPr>
                        <a:t>Klausur (WS)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 u="none">
                          <a:solidFill>
                            <a:schemeClr val="tx1"/>
                          </a:solidFill>
                        </a:rPr>
                        <a:t>Hausarbeit (SS)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899592" y="692696"/>
            <a:ext cx="7772400" cy="786011"/>
          </a:xfrm>
        </p:spPr>
        <p:txBody>
          <a:bodyPr/>
          <a:lstStyle/>
          <a:p>
            <a:pPr>
              <a:defRPr/>
            </a:pPr>
            <a:r>
              <a:rPr lang="de-DE" dirty="0"/>
              <a:t>Das Mentorat</a:t>
            </a:r>
            <a:endParaRPr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>
          <a:xfrm>
            <a:off x="683568" y="4653136"/>
            <a:ext cx="7772400" cy="1170359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Lara </a:t>
            </a:r>
            <a:r>
              <a:rPr lang="de-DE" dirty="0" err="1" smtClean="0"/>
              <a:t>Ettl</a:t>
            </a:r>
            <a:r>
              <a:rPr lang="de-DE" dirty="0" smtClean="0"/>
              <a:t>, </a:t>
            </a:r>
            <a:r>
              <a:rPr lang="de-DE" dirty="0"/>
              <a:t>Benjamin Hartl, </a:t>
            </a:r>
            <a:r>
              <a:rPr lang="de-DE" dirty="0"/>
              <a:t>K</a:t>
            </a:r>
            <a:r>
              <a:rPr lang="de-DE" dirty="0" smtClean="0"/>
              <a:t>arsten </a:t>
            </a:r>
            <a:r>
              <a:rPr lang="de-DE" dirty="0" smtClean="0"/>
              <a:t>Römling, Alexandra </a:t>
            </a:r>
            <a:r>
              <a:rPr lang="de-DE" dirty="0"/>
              <a:t>Hacke </a:t>
            </a:r>
            <a:endParaRPr lang="de-DE" dirty="0" smtClean="0"/>
          </a:p>
          <a:p>
            <a:pPr>
              <a:defRPr/>
            </a:pPr>
            <a:r>
              <a:rPr lang="de-DE" dirty="0" smtClean="0"/>
              <a:t>		</a:t>
            </a:r>
            <a:endParaRPr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5632625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12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Vertiefungsmodule </a:t>
            </a:r>
            <a:endParaRPr/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</p:nvPr>
        </p:nvGraphicFramePr>
        <p:xfrm>
          <a:off x="539552" y="1412776"/>
          <a:ext cx="8229600" cy="2044824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545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4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519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2000">
                          <a:solidFill>
                            <a:schemeClr val="bg1"/>
                          </a:solidFill>
                        </a:rPr>
                        <a:t>Modulname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2000">
                          <a:solidFill>
                            <a:schemeClr val="bg1"/>
                          </a:solidFill>
                        </a:rPr>
                        <a:t>Veranstaltungen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2000">
                          <a:solidFill>
                            <a:schemeClr val="bg1"/>
                          </a:solidFill>
                        </a:rPr>
                        <a:t>Prüfungsleistungen 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962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Methoden (VMM)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Politische Systeme  (VMPS)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Internationale Beziehungen (VMIB)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Pol. Theorie und Ideengeschichte (VMTI)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Deutsche und Europäische Politik (VMDE)</a:t>
                      </a:r>
                      <a:endParaRPr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Allgemeine Soziologie (VMAS)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Seminar 1</a:t>
                      </a:r>
                      <a:endParaRPr/>
                    </a:p>
                    <a:p>
                      <a:pPr marL="0" lvl="0" indent="0">
                        <a:buNone/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Seminar 2</a:t>
                      </a:r>
                      <a:endParaRPr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chemeClr val="tx1"/>
                          </a:solidFill>
                        </a:rPr>
                        <a:t>Hausarbeit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Textfeld 7"/>
          <p:cNvSpPr>
            <a:spLocks/>
          </p:cNvSpPr>
          <p:nvPr/>
        </p:nvSpPr>
        <p:spPr bwMode="auto">
          <a:xfrm>
            <a:off x="782144" y="3645024"/>
            <a:ext cx="7272808" cy="22159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2400" b="1" i="0" u="none" strike="noStrike" cap="none" spc="0">
                <a:solidFill>
                  <a:srgbClr val="000000"/>
                </a:solidFill>
                <a:latin typeface="Calibri"/>
              </a:rPr>
              <a:t>Achtung:</a:t>
            </a:r>
            <a:r>
              <a:rPr lang="de-DE" sz="1100" b="1" i="0" u="none" strike="noStrike" cap="none" spc="0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600" b="1" i="0" u="none" strike="noStrike" cap="none" spc="0">
                <a:solidFill>
                  <a:srgbClr val="000000"/>
                </a:solidFill>
                <a:latin typeface="Calibri"/>
              </a:rPr>
              <a:t>Zulassung zu den Vertiefungsmodulen bei erfolgreichem Abschluss der jeweiligen Basismodule!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600" b="1" i="0" u="none" strike="noStrike" cap="none" spc="0">
              <a:solidFill>
                <a:srgbClr val="000000"/>
              </a:solidFill>
              <a:latin typeface="Calibri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600" b="1" i="0" u="none" strike="noStrike" cap="none" spc="0">
              <a:solidFill>
                <a:srgbClr val="000000"/>
              </a:solidFill>
              <a:latin typeface="Calibri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600" b="1" i="0" u="none" strike="noStrike" cap="none" spc="0">
                <a:solidFill>
                  <a:srgbClr val="000000"/>
                </a:solidFill>
                <a:latin typeface="Calibri"/>
              </a:rPr>
              <a:t>d.h. es kann auch immer nur das Modul vertieft werden, das auch als Basismodul gewählt wurde!</a:t>
            </a:r>
            <a:endParaRPr/>
          </a:p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b="0" i="0" u="none" strike="noStrike" cap="none" spc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Kernfach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Studienaufbau „Politik und Gesellschaft“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</a:t>
            </a:r>
            <a:br>
              <a:rPr lang="de-DE"/>
            </a:br>
            <a:r>
              <a:rPr lang="de-DE" sz="2400"/>
              <a:t>Kernfach </a:t>
            </a:r>
            <a:endParaRPr lang="de-DE"/>
          </a:p>
        </p:txBody>
      </p:sp>
      <p:pic>
        <p:nvPicPr>
          <p:cNvPr id="3" name="Bild 2" descr="Bildschirmfoto 2020-10-22 um 21.04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08720"/>
            <a:ext cx="5422546" cy="5384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</a:t>
            </a:r>
            <a:br>
              <a:rPr lang="de-DE"/>
            </a:br>
            <a:r>
              <a:rPr lang="de-DE" sz="2400"/>
              <a:t>Kernfach</a:t>
            </a:r>
            <a:r>
              <a:rPr lang="de-DE" sz="2800"/>
              <a:t> 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67544" y="1268760"/>
            <a:ext cx="8229600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sz="2400"/>
              <a:t>1. Semester</a:t>
            </a:r>
            <a:r>
              <a:rPr lang="de-DE"/>
              <a:t>	</a:t>
            </a:r>
            <a:endParaRPr/>
          </a:p>
          <a:p>
            <a:pPr marL="0" indent="0">
              <a:buNone/>
              <a:defRPr/>
            </a:pPr>
            <a:endParaRPr lang="de-DE"/>
          </a:p>
        </p:txBody>
      </p:sp>
      <p:graphicFrame>
        <p:nvGraphicFramePr>
          <p:cNvPr id="6" name="Tabelle 4"/>
          <p:cNvGraphicFramePr>
            <a:graphicFrameLocks noGrp="1"/>
          </p:cNvGraphicFramePr>
          <p:nvPr/>
        </p:nvGraphicFramePr>
        <p:xfrm>
          <a:off x="539552" y="1916832"/>
          <a:ext cx="7992887" cy="403352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Semester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Veranstaltung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Politik und Gesellschaft (BMPG)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Portfolio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Methoden (BMM)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Internationale Beziehungen (BMIB)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Politische Systeme (BMPS)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Politische Theorie und Ideengeschichte (BMTI)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</a:t>
            </a:r>
            <a:br>
              <a:rPr lang="de-DE"/>
            </a:br>
            <a:r>
              <a:rPr lang="de-DE" sz="2400"/>
              <a:t>Kernfach</a:t>
            </a:r>
            <a:r>
              <a:rPr lang="de-DE" sz="2800"/>
              <a:t> 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2. Semester</a:t>
            </a:r>
            <a:r>
              <a:rPr lang="de-DE"/>
              <a:t>	</a:t>
            </a:r>
            <a:endParaRPr/>
          </a:p>
          <a:p>
            <a:pPr marL="0" indent="0">
              <a:buNone/>
              <a:defRPr/>
            </a:pPr>
            <a:endParaRPr lang="de-DE"/>
          </a:p>
        </p:txBody>
      </p:sp>
      <p:graphicFrame>
        <p:nvGraphicFramePr>
          <p:cNvPr id="6" name="Tabelle 4"/>
          <p:cNvGraphicFramePr>
            <a:graphicFrameLocks noGrp="1"/>
          </p:cNvGraphicFramePr>
          <p:nvPr/>
        </p:nvGraphicFramePr>
        <p:xfrm>
          <a:off x="539552" y="2132856"/>
          <a:ext cx="7992887" cy="293116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Semester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Veranstaltung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2.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Methoden (BMM)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2.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Internationale Beziehungen (BMIB)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Proseminar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2.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Politische Systeme (BMPS)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Proseminar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2.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Politische Theorie und Ideengeschichte (BMTI)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Proseminar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</a:t>
            </a:r>
            <a:br>
              <a:rPr lang="de-DE"/>
            </a:br>
            <a:r>
              <a:rPr lang="de-DE" sz="2400"/>
              <a:t>Kernfach</a:t>
            </a:r>
            <a:r>
              <a:rPr lang="de-DE" sz="2800"/>
              <a:t> 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3. Semester</a:t>
            </a:r>
            <a:r>
              <a:rPr lang="de-DE"/>
              <a:t>	</a:t>
            </a:r>
            <a:endParaRPr/>
          </a:p>
          <a:p>
            <a:pPr marL="0" indent="0">
              <a:buNone/>
              <a:defRPr/>
            </a:pPr>
            <a:endParaRPr lang="de-DE"/>
          </a:p>
        </p:txBody>
      </p:sp>
      <p:graphicFrame>
        <p:nvGraphicFramePr>
          <p:cNvPr id="6" name="Tabelle 4"/>
          <p:cNvGraphicFramePr>
            <a:graphicFrameLocks noGrp="1"/>
          </p:cNvGraphicFramePr>
          <p:nvPr/>
        </p:nvGraphicFramePr>
        <p:xfrm>
          <a:off x="539552" y="2132856"/>
          <a:ext cx="7992887" cy="317500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/>
                        <a:t>Semester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Veranstaltung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3.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Deutsche und Europäische Politik (BMDE)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dirty="0"/>
                        <a:t>3.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/>
                        <a:t> 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Allgemeine Soziologie (BMAS)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3.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Überfachlicher Praxisbereich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Seminar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Studienleistung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3.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Überfachlicher Praxisbereich 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1 Seminar </a:t>
                      </a:r>
                      <a:endParaRPr dirty="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Studienleistung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</a:t>
            </a:r>
            <a:br>
              <a:rPr lang="de-DE"/>
            </a:br>
            <a:r>
              <a:rPr lang="de-DE" sz="2400"/>
              <a:t>Kernfach</a:t>
            </a:r>
            <a:r>
              <a:rPr lang="de-DE" sz="2800"/>
              <a:t> 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4. Semester</a:t>
            </a:r>
            <a:r>
              <a:rPr lang="de-DE"/>
              <a:t>	</a:t>
            </a:r>
            <a:endParaRPr/>
          </a:p>
          <a:p>
            <a:pPr marL="0" indent="0">
              <a:buNone/>
              <a:defRPr/>
            </a:pPr>
            <a:endParaRPr lang="de-DE"/>
          </a:p>
        </p:txBody>
      </p:sp>
      <p:graphicFrame>
        <p:nvGraphicFramePr>
          <p:cNvPr id="6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00152"/>
              </p:ext>
            </p:extLst>
          </p:nvPr>
        </p:nvGraphicFramePr>
        <p:xfrm>
          <a:off x="611559" y="2276872"/>
          <a:ext cx="7920879" cy="268732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Semester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Veranstaltung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4.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Deutsche und Europäische Politik (BMDE)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Proseminar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4.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Allgemeine Soziologie (BMAS)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Proseminar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4.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Fachlicher Praxisbereich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1-2 Seminar(e)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1-2 Studienleistung(en)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dirty="0"/>
                        <a:t>4.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/>
                        <a:t> 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Ggf. Beginn Vertiefung der Basismodule aus dem ersten Studienjahr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</a:t>
            </a:r>
            <a:br>
              <a:rPr lang="de-DE"/>
            </a:br>
            <a:r>
              <a:rPr lang="de-DE" sz="2400"/>
              <a:t>Kernfach</a:t>
            </a:r>
            <a:r>
              <a:rPr lang="de-DE" sz="2800"/>
              <a:t> </a:t>
            </a:r>
            <a:endParaRPr lang="de-DE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2400"/>
              <a:t>5.-6. Semester</a:t>
            </a:r>
            <a:endParaRPr/>
          </a:p>
          <a:p>
            <a:pPr marL="0" indent="0">
              <a:buNone/>
              <a:defRPr/>
            </a:pPr>
            <a:endParaRPr lang="de-DE" sz="2400"/>
          </a:p>
          <a:p>
            <a:pPr marL="0" indent="0">
              <a:buNone/>
              <a:defRPr/>
            </a:pPr>
            <a:endParaRPr lang="de-DE" sz="2400"/>
          </a:p>
          <a:p>
            <a:pPr marL="0" indent="0">
              <a:buNone/>
              <a:defRPr/>
            </a:pPr>
            <a:endParaRPr lang="de-DE" sz="2400"/>
          </a:p>
          <a:p>
            <a:pPr marL="0" indent="0">
              <a:buNone/>
              <a:defRPr/>
            </a:pPr>
            <a:endParaRPr lang="de-DE" sz="2400"/>
          </a:p>
          <a:p>
            <a:pPr marL="0" indent="0">
              <a:buNone/>
              <a:defRPr/>
            </a:pPr>
            <a:endParaRPr lang="de-DE" sz="2400"/>
          </a:p>
          <a:p>
            <a:pPr marL="0" indent="0">
              <a:buNone/>
              <a:defRPr/>
            </a:pPr>
            <a:endParaRPr lang="de-DE" sz="2400"/>
          </a:p>
          <a:p>
            <a:pPr marL="0" indent="0">
              <a:buNone/>
              <a:defRPr/>
            </a:pPr>
            <a:r>
              <a:rPr lang="de-DE" sz="2400" b="1"/>
              <a:t>6. Semester</a:t>
            </a:r>
            <a:endParaRPr/>
          </a:p>
          <a:p>
            <a:pPr marL="0" indent="0">
              <a:buNone/>
              <a:defRPr/>
            </a:pPr>
            <a:r>
              <a:rPr lang="de-DE" sz="2400" b="1"/>
              <a:t>Bachelorarbeit                         …auch fehlende Leistungen!</a:t>
            </a:r>
            <a:r>
              <a:rPr lang="de-DE" sz="2400"/>
              <a:t> </a:t>
            </a:r>
            <a:r>
              <a:rPr lang="de-DE"/>
              <a:t>	</a:t>
            </a:r>
            <a:endParaRPr/>
          </a:p>
          <a:p>
            <a:pPr marL="0" indent="0">
              <a:buNone/>
              <a:defRPr/>
            </a:pPr>
            <a:endParaRPr lang="de-DE"/>
          </a:p>
        </p:txBody>
      </p:sp>
      <p:graphicFrame>
        <p:nvGraphicFramePr>
          <p:cNvPr id="6" name="Tabelle 4"/>
          <p:cNvGraphicFramePr>
            <a:graphicFrameLocks noGrp="1"/>
          </p:cNvGraphicFramePr>
          <p:nvPr/>
        </p:nvGraphicFramePr>
        <p:xfrm>
          <a:off x="539552" y="2132856"/>
          <a:ext cx="7992887" cy="210820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Semester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Veranstaltung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5.-6.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Vertiefungsmodul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 Seminare </a:t>
                      </a:r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5.-6.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Vertiefungsmodul 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 Seminare </a:t>
                      </a:r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5.-6.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Vertiefungsmodul 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 Seminare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Inhaltsplatzhalter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95736" y="4365104"/>
            <a:ext cx="2118325" cy="13173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Zwei-fach 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Studienaufbau „Politik und Gesellschaft“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</a:t>
            </a:r>
            <a:br>
              <a:rPr lang="de-DE"/>
            </a:br>
            <a:r>
              <a:rPr lang="de-DE" sz="2400"/>
              <a:t>Zweifach </a:t>
            </a:r>
            <a:endParaRPr lang="de-DE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07277" y="1412776"/>
            <a:ext cx="8532440" cy="4363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Wir helfen bei…</a:t>
            </a:r>
            <a:endParaRPr lang="de-DE" sz="240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noFill/>
        </p:spPr>
        <p:txBody>
          <a:bodyPr>
            <a:normAutofit lnSpcReduction="10000"/>
          </a:bodyPr>
          <a:lstStyle/>
          <a:p>
            <a:pPr>
              <a:lnSpc>
                <a:spcPct val="104999"/>
              </a:lnSpc>
              <a:defRPr/>
            </a:pPr>
            <a:r>
              <a:rPr lang="de-DE" sz="2800" dirty="0"/>
              <a:t>Studienorganisation und –verlauf </a:t>
            </a:r>
            <a:endParaRPr sz="28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Lehrveranstaltungsbelegung</a:t>
            </a:r>
            <a:endParaRPr sz="2800" dirty="0"/>
          </a:p>
          <a:p>
            <a:pPr>
              <a:lnSpc>
                <a:spcPct val="90000"/>
              </a:lnSpc>
              <a:defRPr/>
            </a:pPr>
            <a:r>
              <a:rPr lang="de-DE" sz="2800" dirty="0"/>
              <a:t>Studien – und Prüfungsordnungsfragen</a:t>
            </a:r>
            <a:endParaRPr sz="2800" dirty="0"/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3000" dirty="0"/>
              <a:t> </a:t>
            </a:r>
            <a:endParaRPr sz="3000" dirty="0"/>
          </a:p>
          <a:p>
            <a:pPr>
              <a:lnSpc>
                <a:spcPct val="90000"/>
              </a:lnSpc>
              <a:defRPr/>
            </a:pPr>
            <a:r>
              <a:rPr lang="de-DE" sz="2800" dirty="0" smtClean="0"/>
              <a:t>Kontakt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de-DE" sz="2200" dirty="0" smtClean="0"/>
              <a:t>- Am </a:t>
            </a:r>
            <a:r>
              <a:rPr lang="de-DE" sz="2200" dirty="0"/>
              <a:t>Hofgarten 15, Bibliothek des IPWS (1.OG)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de-DE" sz="2200" dirty="0" smtClean="0"/>
              <a:t>- Email</a:t>
            </a:r>
            <a:r>
              <a:rPr lang="de-DE" sz="2200" dirty="0"/>
              <a:t>: mentorat.ipws@uni-bonn.de</a:t>
            </a:r>
            <a:endParaRPr lang="de-DE" sz="2600" dirty="0"/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de-DE" sz="2200" dirty="0" smtClean="0"/>
              <a:t>- Instagram</a:t>
            </a:r>
            <a:r>
              <a:rPr lang="de-DE" sz="2200" dirty="0"/>
              <a:t>: </a:t>
            </a:r>
            <a:r>
              <a:rPr lang="de-DE" sz="2200" dirty="0" err="1" smtClean="0"/>
              <a:t>mentorat.ipws</a:t>
            </a:r>
            <a:endParaRPr lang="de-DE" sz="2200" dirty="0" smtClean="0"/>
          </a:p>
          <a:p>
            <a:pPr lvl="1">
              <a:lnSpc>
                <a:spcPct val="90000"/>
              </a:lnSpc>
              <a:defRPr/>
            </a:pPr>
            <a:endParaRPr lang="de-DE" sz="1500" dirty="0" smtClean="0"/>
          </a:p>
          <a:p>
            <a:pPr>
              <a:lnSpc>
                <a:spcPct val="90000"/>
              </a:lnSpc>
              <a:defRPr/>
            </a:pPr>
            <a:r>
              <a:rPr lang="de-DE" sz="2800" dirty="0" smtClean="0"/>
              <a:t>Sprechstunden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2800" dirty="0" smtClean="0"/>
              <a:t>- </a:t>
            </a:r>
            <a:r>
              <a:rPr lang="de-DE" sz="2200" dirty="0" smtClean="0"/>
              <a:t>Präsenzsprechstunde: Mi. 15-17 Uhr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2200" dirty="0" smtClean="0"/>
              <a:t>- Zoomsprechstunde: Mo. 10-11 Uhr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de-DE" sz="2200" dirty="0" smtClean="0"/>
              <a:t>- Lehramt: Telefon: Di. 14-15 Uhr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de-DE" sz="2200" dirty="0" smtClean="0"/>
          </a:p>
        </p:txBody>
      </p:sp>
    </p:spTree>
    <p:extLst>
      <p:ext uri="{BB962C8B-B14F-4D97-AF65-F5344CB8AC3E}">
        <p14:creationId xmlns:p14="http://schemas.microsoft.com/office/powerpoint/2010/main" val="33751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 1. Semester zu belegen</a:t>
            </a:r>
            <a:endParaRPr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467544" y="1196752"/>
          <a:ext cx="7992887" cy="510032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Semester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Veranstaltung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Politik und Gesellschaft (BMPG)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Portfolio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Methoden (BMM)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Internationale Beziehungen (BMIB)</a:t>
                      </a:r>
                      <a:endParaRPr/>
                    </a:p>
                    <a:p>
                      <a:pPr>
                        <a:defRPr/>
                      </a:pPr>
                      <a:endParaRPr lang="de-DE" sz="1600"/>
                    </a:p>
                    <a:p>
                      <a:pPr>
                        <a:defRPr/>
                      </a:pPr>
                      <a:r>
                        <a:rPr lang="de-DE" sz="1600"/>
                        <a:t>und/oder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Politische Systeme (BMRL)</a:t>
                      </a:r>
                      <a:endParaRPr/>
                    </a:p>
                    <a:p>
                      <a:pPr>
                        <a:defRPr/>
                      </a:pPr>
                      <a:endParaRPr lang="de-DE" sz="160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und/oder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1.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Politische Theorie und Ideengeschichte</a:t>
                      </a:r>
                      <a:endParaRPr/>
                    </a:p>
                    <a:p>
                      <a:pPr>
                        <a:defRPr/>
                      </a:pPr>
                      <a:endParaRPr lang="de-DE" sz="1600"/>
                    </a:p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und/oder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3.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Deutsche und Europäische Politik (Modul ist für das 3. Semester vorgesehen und kann nur bei Überschneidungsproblematik via Mentorat belegt werden!)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1 Vorlesung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/>
                        <a:t>1 Übung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Klausur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467544" y="18864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Im 2. Semester zu belegen</a:t>
            </a:r>
            <a:endParaRPr lang="de-DE" dirty="0"/>
          </a:p>
        </p:txBody>
      </p:sp>
      <p:graphicFrame>
        <p:nvGraphicFramePr>
          <p:cNvPr id="6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396403"/>
              </p:ext>
            </p:extLst>
          </p:nvPr>
        </p:nvGraphicFramePr>
        <p:xfrm>
          <a:off x="539552" y="1340768"/>
          <a:ext cx="8208912" cy="4599883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331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14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1614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Semester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Veranstaltung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3496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2.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Methoden (BMM)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Vorlesung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1 Übung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Klausur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986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2.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Internationale Beziehungen (BMIB</a:t>
                      </a:r>
                      <a:r>
                        <a:rPr lang="de-DE" sz="1600" dirty="0" smtClean="0"/>
                        <a:t>)</a:t>
                      </a:r>
                    </a:p>
                    <a:p>
                      <a:pPr>
                        <a:defRPr/>
                      </a:pPr>
                      <a:r>
                        <a:rPr lang="de-DE" sz="1600" dirty="0" smtClean="0"/>
                        <a:t>und/oder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1 Proseminar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986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2. 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Politische Systeme (BMPS</a:t>
                      </a:r>
                      <a:r>
                        <a:rPr lang="de-DE" sz="1600" dirty="0" smtClean="0"/>
                        <a:t>)</a:t>
                      </a:r>
                    </a:p>
                    <a:p>
                      <a:pPr>
                        <a:defRPr/>
                      </a:pPr>
                      <a:r>
                        <a:rPr lang="de-DE" sz="1600" dirty="0" smtClean="0"/>
                        <a:t>und/oder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1 Proseminar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9868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2. 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Politische Theorie und Ideengeschichte (BMTI</a:t>
                      </a:r>
                      <a:r>
                        <a:rPr lang="de-DE" sz="1600" dirty="0" smtClean="0"/>
                        <a:t>)</a:t>
                      </a:r>
                    </a:p>
                    <a:p>
                      <a:pPr>
                        <a:defRPr/>
                      </a:pPr>
                      <a:r>
                        <a:rPr lang="de-DE" sz="1600" dirty="0" smtClean="0"/>
                        <a:t>und/oder</a:t>
                      </a:r>
                      <a:endParaRPr lang="de-DE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1 Proseminar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47262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 smtClean="0"/>
                        <a:t>4.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/>
                        <a:t>Deutsche und Europäische Politik (Modul ist für das 4. Semester vorgesehen und kann nur bei Überschneidungsproblematik via Mentorat belegt werden!)</a:t>
                      </a:r>
                    </a:p>
                    <a:p>
                      <a:pPr>
                        <a:defRPr/>
                      </a:pPr>
                      <a:endParaRPr lang="de-DE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 smtClean="0"/>
                        <a:t>1 Proseminar </a:t>
                      </a:r>
                    </a:p>
                    <a:p>
                      <a:pPr>
                        <a:defRPr/>
                      </a:pPr>
                      <a:r>
                        <a:rPr lang="de-DE" sz="1600" dirty="0" smtClean="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 lang="de-DE" sz="1600" dirty="0" smtClean="0"/>
                    </a:p>
                    <a:p>
                      <a:pPr>
                        <a:defRPr/>
                      </a:pP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1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>
          <a:xfrm>
            <a:off x="467544" y="18864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Im 3. und 4. Semester zu belegen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157375"/>
              </p:ext>
            </p:extLst>
          </p:nvPr>
        </p:nvGraphicFramePr>
        <p:xfrm>
          <a:off x="539552" y="1772816"/>
          <a:ext cx="7992887" cy="177292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/>
                        <a:t>Semester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/>
                        <a:t>Modul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/>
                        <a:t>Veranstaltung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dirty="0"/>
                        <a:t>3.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/>
                        <a:t> 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Allgemeine Soziologie (BMAS)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1 Vorlesung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/>
                        <a:t>1 Übung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Klausur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3.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 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Überfachlicher Praxisbereich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1 Seminar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Studienleistung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823532"/>
              </p:ext>
            </p:extLst>
          </p:nvPr>
        </p:nvGraphicFramePr>
        <p:xfrm>
          <a:off x="539552" y="3933056"/>
          <a:ext cx="7992887" cy="210820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/>
                        <a:t>Semester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dirty="0"/>
                        <a:t>Veranstaltung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dirty="0"/>
                        <a:t>4</a:t>
                      </a:r>
                      <a:r>
                        <a:rPr lang="de-DE" sz="1600" dirty="0" smtClean="0"/>
                        <a:t>.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/>
                        <a:t> 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Allgemeine Soziologie (BMAS)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 smtClean="0"/>
                        <a:t>1 Proseminar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de-DE" sz="1600" dirty="0" smtClean="0">
                          <a:solidFill>
                            <a:srgbClr val="FF0000"/>
                          </a:solidFill>
                        </a:rPr>
                        <a:t>Hausarbeit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dirty="0"/>
                        <a:t>4</a:t>
                      </a:r>
                      <a:r>
                        <a:rPr lang="de-DE" sz="1600" dirty="0" smtClean="0"/>
                        <a:t>.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/>
                        <a:t> 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Überfachlicher Praxisbereich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1 Seminar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Studienleistung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 dirty="0"/>
                        <a:t>4. </a:t>
                      </a:r>
                      <a:endParaRPr dirty="0"/>
                    </a:p>
                    <a:p>
                      <a:pPr>
                        <a:defRPr/>
                      </a:pPr>
                      <a:r>
                        <a:rPr lang="de-DE" sz="1600" dirty="0"/>
                        <a:t> </a:t>
                      </a:r>
                      <a:endParaRPr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Ggf. Beginn Vertiefung der Basismodule aus dem ersten Studienjahr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1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smtClean="0"/>
              <a:t>Im 5. und 6. Semester zu belegen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endParaRPr lang="de-DE" sz="2400" dirty="0"/>
          </a:p>
          <a:p>
            <a:pPr marL="0" indent="0">
              <a:buNone/>
              <a:defRPr/>
            </a:pPr>
            <a:endParaRPr lang="de-DE" sz="2400" dirty="0"/>
          </a:p>
          <a:p>
            <a:pPr marL="0" indent="0">
              <a:buNone/>
              <a:defRPr/>
            </a:pPr>
            <a:endParaRPr lang="de-DE" sz="2400" dirty="0"/>
          </a:p>
          <a:p>
            <a:pPr marL="0" indent="0">
              <a:buNone/>
              <a:defRPr/>
            </a:pPr>
            <a:endParaRPr lang="de-DE" sz="2400" dirty="0"/>
          </a:p>
          <a:p>
            <a:pPr marL="0" indent="0">
              <a:buNone/>
              <a:defRPr/>
            </a:pPr>
            <a:endParaRPr lang="de-DE" sz="2400" dirty="0"/>
          </a:p>
          <a:p>
            <a:pPr marL="0" indent="0">
              <a:buNone/>
              <a:defRPr/>
            </a:pPr>
            <a:endParaRPr lang="de-DE" sz="2400" dirty="0"/>
          </a:p>
          <a:p>
            <a:pPr marL="0" indent="0">
              <a:buNone/>
              <a:defRPr/>
            </a:pPr>
            <a:r>
              <a:rPr lang="de-DE" sz="2400" b="1" dirty="0"/>
              <a:t>6. </a:t>
            </a:r>
            <a:r>
              <a:rPr lang="de-DE" sz="2400" b="1" dirty="0" smtClean="0"/>
              <a:t>Semester</a:t>
            </a:r>
          </a:p>
          <a:p>
            <a:pPr marL="0" indent="0">
              <a:buNone/>
              <a:defRPr/>
            </a:pPr>
            <a:endParaRPr sz="1500" dirty="0"/>
          </a:p>
          <a:p>
            <a:pPr marL="0" indent="0">
              <a:buNone/>
              <a:defRPr/>
            </a:pPr>
            <a:r>
              <a:rPr lang="de-DE" sz="2400" b="1" dirty="0"/>
              <a:t>Bachelorarbeit                         </a:t>
            </a:r>
            <a:r>
              <a:rPr lang="de-DE" sz="2400" b="1" dirty="0" smtClean="0"/>
              <a:t>…und evtl. </a:t>
            </a:r>
            <a:r>
              <a:rPr lang="de-DE" sz="2400" b="1" dirty="0"/>
              <a:t>fehlende Leistungen!</a:t>
            </a:r>
            <a:r>
              <a:rPr lang="de-DE" sz="2400" dirty="0"/>
              <a:t> </a:t>
            </a:r>
            <a:r>
              <a:rPr lang="de-DE" dirty="0"/>
              <a:t>	</a:t>
            </a:r>
            <a:endParaRPr dirty="0"/>
          </a:p>
          <a:p>
            <a:pPr marL="0" indent="0">
              <a:buNone/>
              <a:defRPr/>
            </a:pPr>
            <a:endParaRPr lang="de-DE" dirty="0"/>
          </a:p>
        </p:txBody>
      </p:sp>
      <p:graphicFrame>
        <p:nvGraphicFramePr>
          <p:cNvPr id="6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43760"/>
              </p:ext>
            </p:extLst>
          </p:nvPr>
        </p:nvGraphicFramePr>
        <p:xfrm>
          <a:off x="539552" y="1556792"/>
          <a:ext cx="7992887" cy="1529080"/>
        </p:xfrm>
        <a:graphic>
          <a:graphicData uri="http://schemas.openxmlformats.org/drawingml/2006/table">
            <a:tbl>
              <a:tblPr firstRow="1" bandRow="1">
                <a:tableStyleId>{3EE9D161-78E7-5AE5-70F9-3D564EDA6410}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4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Semester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Modul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/>
                        <a:t>Veranstaltung</a:t>
                      </a:r>
                      <a:endParaRPr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5.-6.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Vertiefungsmodul 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/>
                        <a:t>2 Seminare </a:t>
                      </a:r>
                    </a:p>
                    <a:p>
                      <a:pPr>
                        <a:defRPr/>
                      </a:pPr>
                      <a:r>
                        <a:rPr lang="de-DE" sz="160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600"/>
                        <a:t>5.-6.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de-DE" sz="1600"/>
                        <a:t> </a:t>
                      </a:r>
                      <a:endParaRPr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Vertiefungsmodul 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de-DE" sz="1600" dirty="0"/>
                        <a:t>2 Seminare </a:t>
                      </a:r>
                    </a:p>
                    <a:p>
                      <a:pPr>
                        <a:defRPr/>
                      </a:pPr>
                      <a:r>
                        <a:rPr lang="de-DE" sz="1600" dirty="0">
                          <a:solidFill>
                            <a:srgbClr val="FF0000"/>
                          </a:solidFill>
                        </a:rPr>
                        <a:t>1 Hausarbeit</a:t>
                      </a:r>
                      <a:endParaRPr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7" name="Inhaltsplatzhalter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67744" y="4149080"/>
            <a:ext cx="2118325" cy="13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4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Begleitfach</a:t>
            </a:r>
            <a:endParaRPr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Studienaufbau „Politik und Gesellschaft“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Studienverlauf</a:t>
            </a:r>
            <a:br>
              <a:rPr lang="de-DE"/>
            </a:br>
            <a:r>
              <a:rPr lang="de-DE" sz="2400"/>
              <a:t>Begleitfach  </a:t>
            </a:r>
            <a:endParaRPr lang="de-DE"/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9552" y="1700808"/>
            <a:ext cx="7958841" cy="3553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VeranstaltungsAnmeldung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Wie nutze ich Basis?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79719" y="4941168"/>
            <a:ext cx="8229600" cy="1143000"/>
          </a:xfrm>
        </p:spPr>
        <p:txBody>
          <a:bodyPr/>
          <a:lstStyle/>
          <a:p>
            <a:r>
              <a:rPr lang="de-DE" sz="3000" dirty="0">
                <a:hlinkClick r:id="rId3"/>
              </a:rPr>
              <a:t>basis.uni-bonn.de</a:t>
            </a:r>
            <a:endParaRPr lang="de-DE" sz="3000" dirty="0"/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spcBef>
                <a:spcPts val="0"/>
              </a:spcBef>
              <a:buNone/>
              <a:defRPr sz="40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dirty="0" smtClean="0"/>
              <a:t>Basis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55746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0" y="1628800"/>
            <a:ext cx="81756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09738"/>
            <a:ext cx="15001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2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smtClean="0"/>
              <a:t>Login-Daten</a:t>
            </a:r>
            <a:endParaRPr dirty="0"/>
          </a:p>
        </p:txBody>
      </p:sp>
      <p:pic>
        <p:nvPicPr>
          <p:cNvPr id="5" name="Picture 2" descr="https://www.fslehramt.uni-bonn.de/grafiken/uni-id-bild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860032" y="1124744"/>
            <a:ext cx="3244417" cy="4525963"/>
          </a:xfrm>
          <a:prstGeom prst="rect">
            <a:avLst/>
          </a:prstGeom>
        </p:spPr>
      </p:pic>
      <p:sp>
        <p:nvSpPr>
          <p:cNvPr id="6" name="Textplatzhalter 3"/>
          <p:cNvSpPr>
            <a:spLocks/>
          </p:cNvSpPr>
          <p:nvPr/>
        </p:nvSpPr>
        <p:spPr bwMode="auto">
          <a:xfrm>
            <a:off x="539552" y="2132856"/>
            <a:ext cx="3200400" cy="33791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000"/>
              <a:t>s = Student*in</a:t>
            </a:r>
            <a:endParaRPr/>
          </a:p>
          <a:p>
            <a:pPr>
              <a:defRPr/>
            </a:pPr>
            <a:r>
              <a:rPr lang="de-DE" sz="2000"/>
              <a:t>5 = Kennziffer der Fakultät</a:t>
            </a:r>
            <a:endParaRPr/>
          </a:p>
          <a:p>
            <a:pPr>
              <a:defRPr/>
            </a:pPr>
            <a:r>
              <a:rPr lang="de-DE" sz="2000"/>
              <a:t>l</a:t>
            </a:r>
            <a:endParaRPr/>
          </a:p>
          <a:p>
            <a:pPr>
              <a:defRPr/>
            </a:pPr>
            <a:r>
              <a:rPr lang="de-DE" sz="2000"/>
              <a:t>i</a:t>
            </a:r>
            <a:endParaRPr/>
          </a:p>
          <a:p>
            <a:pPr>
              <a:defRPr/>
            </a:pPr>
            <a:r>
              <a:rPr lang="de-DE" sz="2000"/>
              <a:t>k</a:t>
            </a:r>
            <a:endParaRPr/>
          </a:p>
          <a:p>
            <a:pPr>
              <a:defRPr/>
            </a:pPr>
            <a:r>
              <a:rPr lang="de-DE" sz="2000"/>
              <a:t>u</a:t>
            </a:r>
            <a:endParaRPr/>
          </a:p>
          <a:p>
            <a:pPr>
              <a:defRPr/>
            </a:pPr>
            <a:r>
              <a:rPr lang="de-DE" sz="2000"/>
              <a:t>g</a:t>
            </a:r>
            <a:endParaRPr/>
          </a:p>
          <a:p>
            <a:pPr>
              <a:defRPr/>
            </a:pPr>
            <a:r>
              <a:rPr lang="de-DE" sz="2000"/>
              <a:t>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7" name="Rechteck 6"/>
          <p:cNvSpPr/>
          <p:nvPr/>
        </p:nvSpPr>
        <p:spPr bwMode="auto">
          <a:xfrm>
            <a:off x="611560" y="3212976"/>
            <a:ext cx="3024336" cy="720080"/>
          </a:xfrm>
          <a:prstGeom prst="rect">
            <a:avLst/>
          </a:prstGeom>
          <a:solidFill>
            <a:srgbClr val="364BEA">
              <a:alpha val="31998"/>
            </a:srgbClr>
          </a:solidFill>
          <a:ln>
            <a:solidFill>
              <a:srgbClr val="364BE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7"/>
          <p:cNvSpPr/>
          <p:nvPr/>
        </p:nvSpPr>
        <p:spPr bwMode="auto">
          <a:xfrm>
            <a:off x="611560" y="4005064"/>
            <a:ext cx="3024336" cy="1368152"/>
          </a:xfrm>
          <a:prstGeom prst="rect">
            <a:avLst/>
          </a:prstGeom>
          <a:solidFill>
            <a:srgbClr val="364BEA">
              <a:alpha val="31998"/>
            </a:srgbClr>
          </a:solidFill>
          <a:ln>
            <a:solidFill>
              <a:srgbClr val="364BEA">
                <a:alpha val="3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Textfeld 8"/>
          <p:cNvSpPr>
            <a:spLocks/>
          </p:cNvSpPr>
          <p:nvPr/>
        </p:nvSpPr>
        <p:spPr bwMode="auto">
          <a:xfrm>
            <a:off x="1691680" y="3338182"/>
            <a:ext cx="1818641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200" b="0" i="0" u="none" strike="noStrike" cap="none" spc="0">
                <a:latin typeface="Calibri"/>
              </a:rPr>
              <a:t>Zwei Ziffern des Vornamens </a:t>
            </a:r>
            <a:endParaRPr/>
          </a:p>
        </p:txBody>
      </p:sp>
      <p:sp>
        <p:nvSpPr>
          <p:cNvPr id="10" name="Textfeld 8"/>
          <p:cNvSpPr>
            <a:spLocks/>
          </p:cNvSpPr>
          <p:nvPr/>
        </p:nvSpPr>
        <p:spPr bwMode="auto">
          <a:xfrm>
            <a:off x="1691680" y="4376699"/>
            <a:ext cx="1818641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200" b="0" i="0" u="none" strike="noStrike" cap="none" spc="0">
                <a:latin typeface="Calibri"/>
              </a:rPr>
              <a:t>Vier Ziffern des Nachnamens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Verifizierung der Uni-ID</a:t>
            </a:r>
            <a:endParaRPr dirty="0"/>
          </a:p>
        </p:txBody>
      </p:sp>
      <p:pic>
        <p:nvPicPr>
          <p:cNvPr id="5" name="Inhaltsplatzhalter 3" descr="Freischaltung von Uni-IDs — Hochschulrechenzentrum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rcRect t="13402" r="29102" b="9510"/>
          <a:stretch/>
        </p:blipFill>
        <p:spPr bwMode="auto">
          <a:xfrm>
            <a:off x="457199" y="1340767"/>
            <a:ext cx="7757920" cy="45259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Ablauf </a:t>
            </a:r>
            <a:endParaRPr dirty="0"/>
          </a:p>
        </p:txBody>
      </p:sp>
      <p:sp>
        <p:nvSpPr>
          <p:cNvPr id="5" name="Inhaltsplatzhalter 5"/>
          <p:cNvSpPr>
            <a:spLocks noGrp="1"/>
          </p:cNvSpPr>
          <p:nvPr>
            <p:ph idx="1"/>
          </p:nvPr>
        </p:nvSpPr>
        <p:spPr bwMode="auto">
          <a:xfrm>
            <a:off x="457200" y="1600201"/>
            <a:ext cx="8229600" cy="4349080"/>
          </a:xfrm>
        </p:spPr>
        <p:txBody>
          <a:bodyPr/>
          <a:lstStyle/>
          <a:p>
            <a:pPr lvl="1">
              <a:buFont typeface="Arial"/>
              <a:buChar char="•"/>
              <a:defRPr/>
            </a:pPr>
            <a:r>
              <a:rPr lang="de-DE" dirty="0" smtClean="0"/>
              <a:t>Termine in der Erstsemesterwoche</a:t>
            </a:r>
          </a:p>
          <a:p>
            <a:pPr lvl="1">
              <a:buFont typeface="Arial"/>
              <a:buChar char="•"/>
              <a:defRPr/>
            </a:pPr>
            <a:r>
              <a:rPr lang="de-DE" dirty="0" smtClean="0"/>
              <a:t>Wie </a:t>
            </a:r>
            <a:r>
              <a:rPr lang="de-DE" dirty="0"/>
              <a:t>ist der Studiengang aufgebaut?</a:t>
            </a:r>
            <a:endParaRPr dirty="0"/>
          </a:p>
          <a:p>
            <a:pPr lvl="1">
              <a:buFont typeface="Arial"/>
              <a:buChar char="•"/>
              <a:defRPr/>
            </a:pPr>
            <a:r>
              <a:rPr lang="de-DE" dirty="0"/>
              <a:t>Welche Module habe ich zur Auswahl im:</a:t>
            </a:r>
            <a:endParaRPr dirty="0"/>
          </a:p>
          <a:p>
            <a:pPr lvl="2">
              <a:buFont typeface="Arial"/>
              <a:buChar char="•"/>
              <a:defRPr/>
            </a:pPr>
            <a:r>
              <a:rPr lang="de-DE" dirty="0"/>
              <a:t>…Kernfach</a:t>
            </a:r>
            <a:endParaRPr dirty="0"/>
          </a:p>
          <a:p>
            <a:pPr lvl="2">
              <a:buFont typeface="Arial"/>
              <a:buChar char="•"/>
              <a:defRPr/>
            </a:pPr>
            <a:r>
              <a:rPr lang="de-DE" dirty="0"/>
              <a:t>…2-Fach</a:t>
            </a:r>
            <a:endParaRPr dirty="0"/>
          </a:p>
          <a:p>
            <a:pPr lvl="2">
              <a:buFont typeface="Arial"/>
              <a:buChar char="•"/>
              <a:defRPr/>
            </a:pPr>
            <a:r>
              <a:rPr lang="de-DE" dirty="0"/>
              <a:t>…Begleitfach</a:t>
            </a:r>
            <a:endParaRPr dirty="0"/>
          </a:p>
          <a:p>
            <a:pPr lvl="1">
              <a:buFont typeface="Arial"/>
              <a:buChar char="•"/>
              <a:defRPr/>
            </a:pPr>
            <a:r>
              <a:rPr lang="de-DE" dirty="0"/>
              <a:t>Lehrveranstaltungsanmeldung</a:t>
            </a:r>
            <a:endParaRPr dirty="0"/>
          </a:p>
          <a:p>
            <a:pPr lvl="2">
              <a:buFont typeface="Arial"/>
              <a:buChar char="•"/>
              <a:defRPr/>
            </a:pPr>
            <a:r>
              <a:rPr lang="de-DE" dirty="0"/>
              <a:t>Was ist Basis?</a:t>
            </a:r>
            <a:endParaRPr dirty="0"/>
          </a:p>
          <a:p>
            <a:pPr lvl="2">
              <a:buFont typeface="Arial"/>
              <a:buChar char="•"/>
              <a:defRPr/>
            </a:pPr>
            <a:r>
              <a:rPr lang="de-DE" dirty="0"/>
              <a:t>Wie funktioniert </a:t>
            </a:r>
            <a:r>
              <a:rPr lang="de-DE" dirty="0" smtClean="0"/>
              <a:t>Basis? </a:t>
            </a:r>
            <a:endParaRPr dirty="0"/>
          </a:p>
          <a:p>
            <a:pPr lvl="1">
              <a:buFont typeface="Arial"/>
              <a:buChar char="•"/>
              <a:defRPr/>
            </a:pPr>
            <a:r>
              <a:rPr lang="de-DE" dirty="0"/>
              <a:t>Wissenswertes zum Schluss </a:t>
            </a:r>
            <a:endParaRPr dirty="0"/>
          </a:p>
          <a:p>
            <a:pPr lvl="1">
              <a:buFont typeface="Arial"/>
              <a:buChar char="•"/>
              <a:defRPr/>
            </a:pP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Vorlesungsverzeichnis</a:t>
            </a:r>
            <a:endParaRPr lang="de-DE" sz="4000" dirty="0">
              <a:solidFill>
                <a:schemeClr val="tx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767760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993775" cy="87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4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Vorlesungsverzeichnis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2" y="1670152"/>
            <a:ext cx="8771561" cy="276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12976"/>
            <a:ext cx="236537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34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Vorlesungsverzeichnis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5040560" cy="218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24435"/>
            <a:ext cx="4022857" cy="242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06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schemeClr val="tx1"/>
                </a:solidFill>
              </a:rPr>
              <a:t>Vorlesungsverzeichnis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Pfeil nach links 2"/>
          <p:cNvSpPr/>
          <p:nvPr/>
        </p:nvSpPr>
        <p:spPr>
          <a:xfrm>
            <a:off x="5076056" y="3356992"/>
            <a:ext cx="2808312" cy="288032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9" y="1700808"/>
            <a:ext cx="8772593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5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Präsenz, Hybrid oder online 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Veranstaltung?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2083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27193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75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>
                <a:solidFill>
                  <a:schemeClr val="bg1">
                    <a:lumMod val="50000"/>
                  </a:schemeClr>
                </a:solidFill>
              </a:rPr>
              <a:t>Bedeutung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endParaRPr lang="de-DE" sz="2200" dirty="0" smtClean="0"/>
          </a:p>
          <a:p>
            <a:r>
              <a:rPr lang="de-DE" sz="2600" dirty="0" err="1" smtClean="0"/>
              <a:t>Präsenzveranstaltung</a:t>
            </a:r>
            <a:r>
              <a:rPr lang="de-DE" sz="2600" dirty="0" smtClean="0"/>
              <a:t> </a:t>
            </a:r>
            <a:r>
              <a:rPr lang="de-DE" sz="2600" dirty="0"/>
              <a:t>= Lehrveranstaltung findet </a:t>
            </a:r>
            <a:r>
              <a:rPr lang="de-DE" sz="2600" b="1" dirty="0"/>
              <a:t>ausschließlich </a:t>
            </a:r>
            <a:r>
              <a:rPr lang="de-DE" sz="2600" dirty="0"/>
              <a:t>in </a:t>
            </a:r>
            <a:r>
              <a:rPr lang="de-DE" sz="2600" dirty="0" err="1"/>
              <a:t>Präsenz</a:t>
            </a:r>
            <a:r>
              <a:rPr lang="de-DE" sz="2600" dirty="0"/>
              <a:t> statt </a:t>
            </a:r>
          </a:p>
          <a:p>
            <a:r>
              <a:rPr lang="de-DE" sz="2600" dirty="0"/>
              <a:t>digitale Veranstaltung = Lehrveranstaltung findet </a:t>
            </a:r>
            <a:r>
              <a:rPr lang="de-DE" sz="2600" b="1" dirty="0"/>
              <a:t>ausschließlich </a:t>
            </a:r>
            <a:r>
              <a:rPr lang="de-DE" sz="2600" dirty="0"/>
              <a:t>online </a:t>
            </a:r>
            <a:r>
              <a:rPr lang="de-DE" sz="2600" dirty="0" smtClean="0"/>
              <a:t>statt</a:t>
            </a:r>
            <a:endParaRPr lang="de-DE" sz="2600" dirty="0"/>
          </a:p>
          <a:p>
            <a:r>
              <a:rPr lang="de-DE" sz="2600" dirty="0"/>
              <a:t>Hybridveranstaltung = synchrone Lehrveranstaltung mit Studierendenteilnahme </a:t>
            </a:r>
            <a:r>
              <a:rPr lang="de-DE" sz="2600" dirty="0" smtClean="0"/>
              <a:t>in </a:t>
            </a:r>
            <a:r>
              <a:rPr lang="de-DE" sz="2600" dirty="0" err="1" smtClean="0"/>
              <a:t>Präsenz</a:t>
            </a:r>
            <a:r>
              <a:rPr lang="de-DE" sz="2600" dirty="0" smtClean="0"/>
              <a:t> </a:t>
            </a:r>
            <a:r>
              <a:rPr lang="de-DE" sz="2600" b="1" dirty="0"/>
              <a:t>und </a:t>
            </a:r>
            <a:r>
              <a:rPr lang="de-DE" sz="2600" dirty="0" err="1"/>
              <a:t>über</a:t>
            </a:r>
            <a:r>
              <a:rPr lang="de-DE" sz="2600" dirty="0"/>
              <a:t> Zoom </a:t>
            </a:r>
            <a:endParaRPr lang="de-DE" sz="2600" dirty="0" smtClean="0"/>
          </a:p>
          <a:p>
            <a:r>
              <a:rPr lang="de-DE" sz="2600" dirty="0" smtClean="0"/>
              <a:t>gemischte </a:t>
            </a:r>
            <a:r>
              <a:rPr lang="de-DE" sz="2600" dirty="0"/>
              <a:t>Veranstaltung = Lehrveranstaltung findet in </a:t>
            </a:r>
            <a:r>
              <a:rPr lang="de-DE" sz="2600" dirty="0" err="1"/>
              <a:t>Präsenz</a:t>
            </a:r>
            <a:r>
              <a:rPr lang="de-DE" sz="2600" dirty="0"/>
              <a:t>, hybrid </a:t>
            </a:r>
            <a:r>
              <a:rPr lang="de-DE" sz="2600" b="1" dirty="0"/>
              <a:t>und</a:t>
            </a:r>
            <a:r>
              <a:rPr lang="de-DE" sz="2600" b="1" dirty="0" smtClean="0"/>
              <a:t>/oder </a:t>
            </a:r>
            <a:r>
              <a:rPr lang="de-DE" sz="2600" dirty="0"/>
              <a:t>online statt </a:t>
            </a:r>
            <a:endParaRPr lang="de-DE" sz="2600" dirty="0" smtClean="0"/>
          </a:p>
          <a:p>
            <a:r>
              <a:rPr lang="de-DE" sz="2600" dirty="0" smtClean="0">
                <a:sym typeface="Wingdings"/>
              </a:rPr>
              <a:t> Bei der Priorisierung der Veranstaltungen, bitte die präferierte Veranstaltungsform mit berücksichtigen</a:t>
            </a:r>
            <a:endParaRPr lang="de-DE" sz="2600" dirty="0"/>
          </a:p>
          <a:p>
            <a:pPr marL="0" indent="0">
              <a:buNone/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9658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3600" dirty="0" smtClean="0"/>
              <a:t>Lehrveranstaltungsanmeldung in Basis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611560" y="4005064"/>
            <a:ext cx="1431235" cy="1789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 bwMode="auto">
          <a:xfrm>
            <a:off x="1327177" y="2883471"/>
            <a:ext cx="3538331" cy="159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Inhaltsplatzhalter 10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539552" y="1484784"/>
            <a:ext cx="7920880" cy="4525963"/>
          </a:xfrm>
          <a:prstGeom prst="rect">
            <a:avLst/>
          </a:prstGeom>
        </p:spPr>
      </p:pic>
      <p:sp>
        <p:nvSpPr>
          <p:cNvPr id="8" name="Ellipse 11"/>
          <p:cNvSpPr/>
          <p:nvPr/>
        </p:nvSpPr>
        <p:spPr bwMode="auto">
          <a:xfrm>
            <a:off x="632936" y="4185084"/>
            <a:ext cx="2786935" cy="324036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2"/>
          <p:cNvSpPr/>
          <p:nvPr/>
        </p:nvSpPr>
        <p:spPr bwMode="auto">
          <a:xfrm>
            <a:off x="2195736" y="2708920"/>
            <a:ext cx="3960440" cy="1745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3600" dirty="0"/>
              <a:t>Lehrveranstaltungsanmeldung in Basis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3" y="2276872"/>
            <a:ext cx="8605464" cy="204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eck 2"/>
          <p:cNvSpPr/>
          <p:nvPr/>
        </p:nvSpPr>
        <p:spPr bwMode="auto">
          <a:xfrm>
            <a:off x="5904148" y="3348757"/>
            <a:ext cx="216024" cy="288032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 smtClean="0"/>
              <a:t>Prioritäten vergeben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" name="Inhaltsplatzhalter 5" descr="BASIS – Vorlesungsverzeichnis und Prüfungsanmeldung der Universität Bonn - Mozilla Firefox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395536" y="1412776"/>
            <a:ext cx="8229600" cy="4415676"/>
          </a:xfrm>
          <a:prstGeom prst="rect">
            <a:avLst/>
          </a:prstGeom>
        </p:spPr>
      </p:pic>
      <p:cxnSp>
        <p:nvCxnSpPr>
          <p:cNvPr id="6" name="Gerade Verbindung 6"/>
          <p:cNvCxnSpPr>
            <a:cxnSpLocks/>
          </p:cNvCxnSpPr>
          <p:nvPr/>
        </p:nvCxnSpPr>
        <p:spPr bwMode="auto">
          <a:xfrm>
            <a:off x="2051720" y="3104964"/>
            <a:ext cx="626469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Eventuelle Schwierigkeiten</a:t>
            </a:r>
            <a:endParaRPr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179512" y="1124744"/>
            <a:ext cx="7416824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endParaRPr lang="de-DE" sz="3400" dirty="0" smtClean="0"/>
          </a:p>
          <a:p>
            <a:pPr>
              <a:lnSpc>
                <a:spcPct val="120000"/>
              </a:lnSpc>
              <a:defRPr/>
            </a:pPr>
            <a:r>
              <a:rPr lang="de-DE" sz="3400" dirty="0" smtClean="0"/>
              <a:t>Keine </a:t>
            </a:r>
            <a:r>
              <a:rPr lang="de-DE" sz="3400" dirty="0"/>
              <a:t>Anmeldung möglich/keine Zusage erhalten?</a:t>
            </a:r>
          </a:p>
          <a:p>
            <a:pPr lvl="1">
              <a:lnSpc>
                <a:spcPct val="120000"/>
              </a:lnSpc>
              <a:defRPr/>
            </a:pPr>
            <a:r>
              <a:rPr lang="de-DE" sz="2400" dirty="0" smtClean="0"/>
              <a:t>Fragt bei </a:t>
            </a:r>
            <a:r>
              <a:rPr lang="de-DE" sz="2400" dirty="0"/>
              <a:t>der lehrenden Person um </a:t>
            </a:r>
            <a:r>
              <a:rPr lang="de-DE" sz="2400" dirty="0" smtClean="0"/>
              <a:t>Teilnahmemöglichkeit </a:t>
            </a:r>
            <a:r>
              <a:rPr lang="de-DE" sz="2400" dirty="0"/>
              <a:t>an</a:t>
            </a:r>
            <a:endParaRPr sz="2400" dirty="0"/>
          </a:p>
          <a:p>
            <a:pPr lvl="1">
              <a:lnSpc>
                <a:spcPct val="120000"/>
              </a:lnSpc>
              <a:defRPr/>
            </a:pPr>
            <a:r>
              <a:rPr lang="de-DE" sz="2400" dirty="0" smtClean="0"/>
              <a:t>Besucht </a:t>
            </a:r>
            <a:r>
              <a:rPr lang="de-DE" sz="2400" dirty="0"/>
              <a:t>die gewünschten Bachelorveranstaltungen ab sofort</a:t>
            </a:r>
            <a:endParaRPr sz="2400" dirty="0"/>
          </a:p>
          <a:p>
            <a:pPr lvl="1">
              <a:lnSpc>
                <a:spcPct val="120000"/>
              </a:lnSpc>
              <a:defRPr/>
            </a:pPr>
            <a:r>
              <a:rPr lang="de-DE" sz="2400" dirty="0" smtClean="0"/>
              <a:t>Belegt diese </a:t>
            </a:r>
            <a:r>
              <a:rPr lang="de-DE" sz="2400" dirty="0"/>
              <a:t>spätestens in der Nachbelegungsphase </a:t>
            </a:r>
            <a:r>
              <a:rPr lang="de-DE" sz="2400" dirty="0" smtClean="0"/>
              <a:t>(30.10.-06.11.23) </a:t>
            </a:r>
            <a:endParaRPr lang="de-DE" sz="2400" dirty="0"/>
          </a:p>
          <a:p>
            <a:pPr marL="457200" lvl="1" indent="0">
              <a:lnSpc>
                <a:spcPct val="120000"/>
              </a:lnSpc>
              <a:buNone/>
              <a:defRPr/>
            </a:pPr>
            <a:endParaRPr sz="1800" dirty="0"/>
          </a:p>
          <a:p>
            <a:pPr>
              <a:lnSpc>
                <a:spcPct val="120000"/>
              </a:lnSpc>
              <a:defRPr/>
            </a:pPr>
            <a:r>
              <a:rPr lang="de-DE" sz="3400" dirty="0"/>
              <a:t>Überschneidungen von Pflichtveranstaltungen</a:t>
            </a:r>
            <a:endParaRPr sz="3400" dirty="0"/>
          </a:p>
          <a:p>
            <a:pPr lvl="1">
              <a:lnSpc>
                <a:spcPct val="120000"/>
              </a:lnSpc>
              <a:defRPr/>
            </a:pPr>
            <a:r>
              <a:rPr lang="de-DE" sz="2400" dirty="0" smtClean="0"/>
              <a:t>Wende dich bitte </a:t>
            </a:r>
            <a:r>
              <a:rPr lang="de-DE" sz="2400" dirty="0"/>
              <a:t>an </a:t>
            </a:r>
            <a:r>
              <a:rPr lang="de-DE" sz="2400" dirty="0" smtClean="0"/>
              <a:t>Deine Fachstudienberatung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endParaRPr sz="1800" dirty="0"/>
          </a:p>
          <a:p>
            <a:pPr>
              <a:lnSpc>
                <a:spcPct val="120000"/>
              </a:lnSpc>
              <a:defRPr/>
            </a:pPr>
            <a:r>
              <a:rPr lang="de-DE" sz="3400" dirty="0"/>
              <a:t>Zu viele Zusagen zu Veranstaltungen </a:t>
            </a:r>
            <a:r>
              <a:rPr lang="de-DE" sz="3400" dirty="0" smtClean="0"/>
              <a:t>erhalten</a:t>
            </a:r>
            <a:endParaRPr sz="3400" dirty="0"/>
          </a:p>
          <a:p>
            <a:pPr lvl="1">
              <a:lnSpc>
                <a:spcPct val="120000"/>
              </a:lnSpc>
              <a:defRPr/>
            </a:pPr>
            <a:r>
              <a:rPr lang="de-DE" sz="2400" dirty="0" smtClean="0"/>
              <a:t>Prüfe die Kapazitäten </a:t>
            </a:r>
            <a:r>
              <a:rPr lang="de-DE" sz="2400" dirty="0"/>
              <a:t>und melden ggf. Veranstaltungen</a:t>
            </a:r>
            <a:endParaRPr sz="2400" dirty="0"/>
          </a:p>
          <a:p>
            <a:pPr marL="457200" lvl="1" indent="0">
              <a:lnSpc>
                <a:spcPct val="120000"/>
              </a:lnSpc>
              <a:buNone/>
              <a:defRPr/>
            </a:pPr>
            <a:r>
              <a:rPr lang="de-DE" sz="2400" dirty="0"/>
              <a:t>     in der Nachbelegungsphase wieder </a:t>
            </a:r>
            <a:r>
              <a:rPr lang="de-DE" sz="2400" dirty="0" smtClean="0"/>
              <a:t>ab</a:t>
            </a:r>
          </a:p>
          <a:p>
            <a:pPr marL="457200" lvl="1" indent="0">
              <a:lnSpc>
                <a:spcPct val="120000"/>
              </a:lnSpc>
              <a:buNone/>
              <a:defRPr/>
            </a:pPr>
            <a:endParaRPr sz="1800" dirty="0"/>
          </a:p>
          <a:p>
            <a:pPr>
              <a:lnSpc>
                <a:spcPct val="120000"/>
              </a:lnSpc>
              <a:defRPr/>
            </a:pPr>
            <a:r>
              <a:rPr lang="de-DE" sz="3400" dirty="0"/>
              <a:t>Ohne Anmeldung können keine Prüfungen angemeldet werden!</a:t>
            </a:r>
          </a:p>
          <a:p>
            <a:pPr lvl="1">
              <a:lnSpc>
                <a:spcPct val="120000"/>
              </a:lnSpc>
              <a:defRPr/>
            </a:pPr>
            <a:endParaRPr lang="de-DE" sz="2200" dirty="0"/>
          </a:p>
        </p:txBody>
      </p:sp>
      <p:sp>
        <p:nvSpPr>
          <p:cNvPr id="6" name="Gefaltete Ecke 3"/>
          <p:cNvSpPr/>
          <p:nvPr/>
        </p:nvSpPr>
        <p:spPr bwMode="auto">
          <a:xfrm>
            <a:off x="6948264" y="2852936"/>
            <a:ext cx="2016224" cy="1800200"/>
          </a:xfrm>
          <a:prstGeom prst="foldedCorner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b="1" dirty="0">
                <a:solidFill>
                  <a:schemeClr val="tx1"/>
                </a:solidFill>
              </a:rPr>
              <a:t>Lies unseren Leitfaden: </a:t>
            </a:r>
            <a:br>
              <a:rPr lang="de-DE" b="1" dirty="0">
                <a:solidFill>
                  <a:schemeClr val="tx1"/>
                </a:solidFill>
              </a:rPr>
            </a:br>
            <a:r>
              <a:rPr lang="de-DE" b="1" u="sng" dirty="0">
                <a:solidFill>
                  <a:schemeClr val="tx1"/>
                </a:solidFill>
                <a:hlinkClick r:id="rId2"/>
              </a:rPr>
              <a:t>FAQ Lehrveranstaltungs-belegung</a:t>
            </a:r>
            <a:endParaRPr lang="de-DE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Fachschaft Politik und Soziologie</a:t>
            </a:r>
            <a:br>
              <a:rPr lang="de-DE" dirty="0"/>
            </a:br>
            <a:r>
              <a:rPr lang="de-DE" sz="2800" dirty="0"/>
              <a:t>Studierendenvertretung 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0" y="1916832"/>
            <a:ext cx="4042792" cy="3989040"/>
          </a:xfrm>
        </p:spPr>
        <p:txBody>
          <a:bodyPr/>
          <a:lstStyle/>
          <a:p>
            <a:pPr marL="228600" lvl="0" indent="-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de-DE" sz="2400" kern="1200" dirty="0">
                <a:solidFill>
                  <a:prstClr val="black"/>
                </a:solidFill>
              </a:rPr>
              <a:t>Beratung von Studierenden für Studierende</a:t>
            </a:r>
            <a:endParaRPr lang="de-DE" kern="1200" dirty="0">
              <a:solidFill>
                <a:prstClr val="black"/>
              </a:solidFill>
            </a:endParaRPr>
          </a:p>
          <a:p>
            <a:pPr marL="685800" lvl="1" indent="-228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kern="1200" dirty="0">
                <a:solidFill>
                  <a:prstClr val="black"/>
                </a:solidFill>
              </a:rPr>
              <a:t>Erfahrungsaustausch zur Studienorganisation</a:t>
            </a:r>
            <a:endParaRPr lang="de-DE" kern="1200" dirty="0">
              <a:solidFill>
                <a:prstClr val="black"/>
              </a:solidFill>
            </a:endParaRPr>
          </a:p>
          <a:p>
            <a:pPr marL="685800" lvl="1" indent="-228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kern="1200" dirty="0">
                <a:solidFill>
                  <a:prstClr val="black"/>
                </a:solidFill>
              </a:rPr>
              <a:t>Probleme mit Lehrenden</a:t>
            </a:r>
            <a:endParaRPr lang="de-DE" kern="1200" dirty="0">
              <a:solidFill>
                <a:prstClr val="black"/>
              </a:solidFill>
            </a:endParaRPr>
          </a:p>
          <a:p>
            <a:pPr marL="57150" lvl="0" indent="0" rtl="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de-DE" sz="2000" kern="1200" dirty="0">
              <a:solidFill>
                <a:prstClr val="black"/>
              </a:solidFill>
            </a:endParaRPr>
          </a:p>
          <a:p>
            <a:pPr marL="514350" lvl="0" indent="-4572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de-DE" sz="2400" kern="1200" dirty="0">
                <a:solidFill>
                  <a:prstClr val="black"/>
                </a:solidFill>
              </a:rPr>
              <a:t>Kontakt</a:t>
            </a:r>
            <a:endParaRPr lang="de-DE" kern="1200" dirty="0">
              <a:solidFill>
                <a:prstClr val="black"/>
              </a:solidFill>
            </a:endParaRPr>
          </a:p>
          <a:p>
            <a:pPr marL="685800" lvl="1" indent="-228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kern="1200" dirty="0">
                <a:solidFill>
                  <a:prstClr val="black"/>
                </a:solidFill>
              </a:rPr>
              <a:t>Email: sprechstunde@fs-sozpol.de </a:t>
            </a:r>
          </a:p>
          <a:p>
            <a:pPr marL="685800" lvl="1" indent="-228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de-DE" sz="2000" kern="1200" dirty="0">
                <a:solidFill>
                  <a:prstClr val="black"/>
                </a:solidFill>
              </a:rPr>
              <a:t>Sprechstunden per Zoom nach Absprache</a:t>
            </a:r>
            <a:endParaRPr lang="de-DE" kern="1200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925" y="1949887"/>
            <a:ext cx="3731075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nhaltsplatzhalter 11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457200" y="1408836"/>
            <a:ext cx="8229600" cy="4238679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Richtig belegen in der </a:t>
            </a:r>
            <a:r>
              <a:rPr lang="de-DE" b="1" dirty="0"/>
              <a:t>Vertiefung</a:t>
            </a:r>
            <a:r>
              <a:rPr lang="de-DE" dirty="0"/>
              <a:t>:</a:t>
            </a:r>
            <a:endParaRPr dirty="0"/>
          </a:p>
        </p:txBody>
      </p:sp>
      <p:sp>
        <p:nvSpPr>
          <p:cNvPr id="6" name="Rechteck 3"/>
          <p:cNvSpPr/>
          <p:nvPr/>
        </p:nvSpPr>
        <p:spPr bwMode="auto">
          <a:xfrm>
            <a:off x="5976156" y="1911382"/>
            <a:ext cx="720080" cy="1440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5"/>
          <p:cNvSpPr/>
          <p:nvPr/>
        </p:nvSpPr>
        <p:spPr bwMode="auto">
          <a:xfrm>
            <a:off x="6410342" y="3801669"/>
            <a:ext cx="2250250" cy="1283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6"/>
          <p:cNvSpPr/>
          <p:nvPr/>
        </p:nvSpPr>
        <p:spPr bwMode="auto">
          <a:xfrm>
            <a:off x="6788384" y="3189231"/>
            <a:ext cx="1872208" cy="1919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7"/>
          <p:cNvSpPr/>
          <p:nvPr/>
        </p:nvSpPr>
        <p:spPr bwMode="auto">
          <a:xfrm>
            <a:off x="6860392" y="3508373"/>
            <a:ext cx="1800200" cy="1500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8"/>
          <p:cNvSpPr/>
          <p:nvPr/>
        </p:nvSpPr>
        <p:spPr bwMode="auto">
          <a:xfrm>
            <a:off x="6185050" y="4395893"/>
            <a:ext cx="2501750" cy="885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9"/>
          <p:cNvSpPr/>
          <p:nvPr/>
        </p:nvSpPr>
        <p:spPr bwMode="auto">
          <a:xfrm>
            <a:off x="6588224" y="4676108"/>
            <a:ext cx="2052228" cy="129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Rechteck 10"/>
          <p:cNvSpPr/>
          <p:nvPr/>
        </p:nvSpPr>
        <p:spPr bwMode="auto">
          <a:xfrm>
            <a:off x="6321509" y="4958960"/>
            <a:ext cx="2340260" cy="1646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3" name="Gerade Verbindung 4"/>
          <p:cNvCxnSpPr>
            <a:cxnSpLocks/>
          </p:cNvCxnSpPr>
          <p:nvPr/>
        </p:nvCxnSpPr>
        <p:spPr bwMode="auto">
          <a:xfrm>
            <a:off x="3059832" y="4023940"/>
            <a:ext cx="5040560" cy="53132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Richtig belegen in der </a:t>
            </a:r>
            <a:r>
              <a:rPr lang="de-DE" b="1"/>
              <a:t>Vertiefung</a:t>
            </a:r>
            <a:r>
              <a:rPr lang="de-DE"/>
              <a:t>:</a:t>
            </a:r>
            <a:endParaRPr/>
          </a:p>
        </p:txBody>
      </p:sp>
      <p:pic>
        <p:nvPicPr>
          <p:cNvPr id="5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9552" y="1700808"/>
            <a:ext cx="7958841" cy="3553490"/>
          </a:xfrm>
          <a:prstGeom prst="rect">
            <a:avLst/>
          </a:prstGeom>
        </p:spPr>
      </p:pic>
      <p:sp>
        <p:nvSpPr>
          <p:cNvPr id="6" name="Rechteck 2"/>
          <p:cNvSpPr/>
          <p:nvPr/>
        </p:nvSpPr>
        <p:spPr bwMode="auto">
          <a:xfrm>
            <a:off x="4860032" y="3861048"/>
            <a:ext cx="1944216" cy="144016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Richtig belegen in der </a:t>
            </a:r>
            <a:r>
              <a:rPr lang="de-DE" b="1"/>
              <a:t>Vertiefung</a:t>
            </a:r>
            <a:r>
              <a:rPr lang="de-DE"/>
              <a:t>: 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53026" y="1394286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de-DE" sz="2800" dirty="0"/>
              <a:t>Unterscheidung von S1 und S2</a:t>
            </a:r>
            <a:endParaRPr dirty="0"/>
          </a:p>
          <a:p>
            <a:pPr lvl="1">
              <a:defRPr/>
            </a:pPr>
            <a:r>
              <a:rPr lang="de-DE" sz="2000" dirty="0" smtClean="0"/>
              <a:t>Beachte in </a:t>
            </a:r>
            <a:r>
              <a:rPr lang="de-DE" sz="2000" dirty="0"/>
              <a:t>der Anmeldung den </a:t>
            </a:r>
            <a:r>
              <a:rPr lang="de-DE" sz="2000" b="1" dirty="0"/>
              <a:t>Unterschied</a:t>
            </a:r>
            <a:r>
              <a:rPr lang="de-DE" sz="2000" dirty="0"/>
              <a:t> zwischen </a:t>
            </a:r>
            <a:r>
              <a:rPr lang="de-DE" sz="2000" b="1" dirty="0"/>
              <a:t>Seminar 1</a:t>
            </a:r>
            <a:r>
              <a:rPr lang="de-DE" sz="2000" dirty="0"/>
              <a:t> und </a:t>
            </a:r>
            <a:r>
              <a:rPr lang="de-DE" sz="2000" b="1" dirty="0"/>
              <a:t>Seminar 2</a:t>
            </a:r>
            <a:endParaRPr dirty="0"/>
          </a:p>
          <a:p>
            <a:pPr marL="457200" lvl="1" indent="0">
              <a:buNone/>
              <a:defRPr/>
            </a:pPr>
            <a:endParaRPr lang="de-DE" sz="2000" b="1" dirty="0"/>
          </a:p>
          <a:p>
            <a:pPr marL="457200" lvl="1" indent="0">
              <a:buNone/>
              <a:defRPr/>
            </a:pPr>
            <a:endParaRPr lang="de-DE" sz="2000" b="1" dirty="0"/>
          </a:p>
          <a:p>
            <a:pPr>
              <a:defRPr/>
            </a:pPr>
            <a:endParaRPr lang="de-DE" dirty="0"/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7544" y="3172326"/>
            <a:ext cx="1514418" cy="2088232"/>
          </a:xfrm>
          <a:prstGeom prst="rect">
            <a:avLst/>
          </a:prstGeom>
        </p:spPr>
      </p:pic>
      <p:pic>
        <p:nvPicPr>
          <p:cNvPr id="7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293900" flipH="1">
            <a:off x="2714052" y="3102233"/>
            <a:ext cx="1580885" cy="2088232"/>
          </a:xfrm>
          <a:prstGeom prst="rect">
            <a:avLst/>
          </a:prstGeom>
        </p:spPr>
      </p:pic>
      <p:sp>
        <p:nvSpPr>
          <p:cNvPr id="8" name="Textfeld 5"/>
          <p:cNvSpPr>
            <a:spLocks/>
          </p:cNvSpPr>
          <p:nvPr/>
        </p:nvSpPr>
        <p:spPr bwMode="auto">
          <a:xfrm>
            <a:off x="467544" y="526055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Seminar 1</a:t>
            </a:r>
            <a:endParaRPr/>
          </a:p>
        </p:txBody>
      </p:sp>
      <p:sp>
        <p:nvSpPr>
          <p:cNvPr id="9" name="Textfeld 6"/>
          <p:cNvSpPr>
            <a:spLocks/>
          </p:cNvSpPr>
          <p:nvPr/>
        </p:nvSpPr>
        <p:spPr bwMode="auto">
          <a:xfrm>
            <a:off x="2771800" y="526055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Seminar 2</a:t>
            </a:r>
            <a:endParaRPr/>
          </a:p>
        </p:txBody>
      </p:sp>
      <p:sp>
        <p:nvSpPr>
          <p:cNvPr id="10" name="Textfeld 7"/>
          <p:cNvSpPr>
            <a:spLocks/>
          </p:cNvSpPr>
          <p:nvPr/>
        </p:nvSpPr>
        <p:spPr bwMode="auto">
          <a:xfrm>
            <a:off x="4932040" y="2780928"/>
            <a:ext cx="36724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de-DE"/>
              <a:t>Jedes Modul besteht aus einer bestimmten Anzahl an Lehrveranstaltungen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de-DE"/>
              <a:t>Auf jedem Stuhl kann nur </a:t>
            </a:r>
            <a:r>
              <a:rPr lang="de-DE" b="1"/>
              <a:t>eine</a:t>
            </a:r>
            <a:r>
              <a:rPr lang="de-DE"/>
              <a:t> Studienleistung/ein Seminar verbucht werden</a:t>
            </a:r>
            <a:endParaRPr/>
          </a:p>
          <a:p>
            <a:pPr marL="285750" indent="-285750">
              <a:buFontTx/>
              <a:buChar char="-"/>
              <a:defRPr/>
            </a:pPr>
            <a:r>
              <a:rPr lang="de-DE"/>
              <a:t>Wichtig: Wenn falsch belegt wird, kann die SL des zweiten Seminars nicht verbucht werden…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Richtig belegen in der </a:t>
            </a:r>
            <a:r>
              <a:rPr lang="de-DE" b="1"/>
              <a:t>Vertiefung</a:t>
            </a:r>
            <a:r>
              <a:rPr lang="de-DE"/>
              <a:t>: </a:t>
            </a:r>
            <a:endParaRPr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323528" y="4365104"/>
            <a:ext cx="8208912" cy="201622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4999"/>
              </a:lnSpc>
              <a:buNone/>
              <a:defRPr/>
            </a:pPr>
            <a:r>
              <a:rPr lang="de-DE">
                <a:solidFill>
                  <a:srgbClr val="FF0000"/>
                </a:solidFill>
              </a:rPr>
              <a:t>Für eine Prüfungsanmeldung müssen alle Studienleistungen in einem Modul verbucht sein. Wenn falsch belegt ist, ist keine Prüfung möglich!</a:t>
            </a:r>
            <a:endParaRPr/>
          </a:p>
        </p:txBody>
      </p:sp>
      <p:grpSp>
        <p:nvGrpSpPr>
          <p:cNvPr id="6" name="Gruppieren 17"/>
          <p:cNvGrpSpPr/>
          <p:nvPr/>
        </p:nvGrpSpPr>
        <p:grpSpPr bwMode="auto">
          <a:xfrm>
            <a:off x="467544" y="1334153"/>
            <a:ext cx="6480720" cy="2924619"/>
            <a:chOff x="0" y="0"/>
            <a:chExt cx="5588635" cy="2091690"/>
          </a:xfrm>
        </p:grpSpPr>
        <p:grpSp>
          <p:nvGrpSpPr>
            <p:cNvPr id="7" name="Gruppieren 18"/>
            <p:cNvGrpSpPr/>
            <p:nvPr/>
          </p:nvGrpSpPr>
          <p:grpSpPr bwMode="auto">
            <a:xfrm>
              <a:off x="0" y="0"/>
              <a:ext cx="5588635" cy="2091690"/>
              <a:chOff x="0" y="0"/>
              <a:chExt cx="5771692" cy="2282343"/>
            </a:xfrm>
          </p:grpSpPr>
          <p:pic>
            <p:nvPicPr>
              <p:cNvPr id="8" name="Grafik 22"/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0" y="0"/>
                <a:ext cx="5757062" cy="20336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rafik 23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1594713" y="672999"/>
                <a:ext cx="4176980" cy="16093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Ellipse 19"/>
            <p:cNvSpPr/>
            <p:nvPr/>
          </p:nvSpPr>
          <p:spPr bwMode="auto">
            <a:xfrm>
              <a:off x="5320781" y="815400"/>
              <a:ext cx="178458" cy="17922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1" name="Rechteck 20"/>
            <p:cNvSpPr/>
            <p:nvPr/>
          </p:nvSpPr>
          <p:spPr bwMode="auto">
            <a:xfrm>
              <a:off x="0" y="666750"/>
              <a:ext cx="1023620" cy="160655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2" name="Rechteck 21"/>
            <p:cNvSpPr/>
            <p:nvPr/>
          </p:nvSpPr>
          <p:spPr bwMode="auto">
            <a:xfrm>
              <a:off x="1419225" y="180975"/>
              <a:ext cx="1594714" cy="1606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defRPr/>
              </a:pPr>
              <a:endParaRPr lang="de-DE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Prüfungsberechtigung</a:t>
            </a:r>
            <a:endParaRPr dirty="0"/>
          </a:p>
        </p:txBody>
      </p:sp>
      <p:graphicFrame>
        <p:nvGraphicFramePr>
          <p:cNvPr id="1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95414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Weitere Funktionen von Basis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7600" r="2750" b="3800"/>
          <a:stretch/>
        </p:blipFill>
        <p:spPr>
          <a:xfrm>
            <a:off x="251520" y="1916832"/>
            <a:ext cx="8640960" cy="3528392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1117904" y="2204864"/>
            <a:ext cx="3528392" cy="795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051720" y="3284984"/>
            <a:ext cx="1430738" cy="200055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sz="700" dirty="0"/>
          </a:p>
        </p:txBody>
      </p:sp>
      <p:sp>
        <p:nvSpPr>
          <p:cNvPr id="5" name="Textfeld 4"/>
          <p:cNvSpPr txBox="1"/>
          <p:nvPr/>
        </p:nvSpPr>
        <p:spPr>
          <a:xfrm>
            <a:off x="2195736" y="4798893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hlinkClick r:id="rId4"/>
              </a:rPr>
              <a:t>Link zum Studierenden-Service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310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Weitere Funktionen von Basis </a:t>
            </a:r>
            <a:endParaRPr/>
          </a:p>
        </p:txBody>
      </p:sp>
      <p:pic>
        <p:nvPicPr>
          <p:cNvPr id="5" name="Inhaltsplatzhalter 5" descr="- Stundenplan BASIS – Vorlesungsverzeichnis und Prüfungsanmeldung der Universität Bonn - Mozilla Firefox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395536" y="1268760"/>
            <a:ext cx="8229600" cy="4415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Verknüpfung mit Ilias (</a:t>
            </a:r>
            <a:r>
              <a:rPr lang="de-DE" dirty="0" err="1" smtClean="0">
                <a:hlinkClick r:id="rId2"/>
              </a:rPr>
              <a:t>eCampus</a:t>
            </a:r>
            <a:r>
              <a:rPr lang="de-DE" dirty="0"/>
              <a:t>)</a:t>
            </a:r>
            <a:endParaRPr dirty="0"/>
          </a:p>
        </p:txBody>
      </p:sp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" t="4352" r="-4" b="25406"/>
          <a:stretch/>
        </p:blipFill>
        <p:spPr bwMode="auto">
          <a:xfrm>
            <a:off x="467544" y="1772816"/>
            <a:ext cx="8229600" cy="3251411"/>
          </a:xfrm>
          <a:prstGeom prst="rect">
            <a:avLst/>
          </a:prstGeom>
        </p:spPr>
      </p:pic>
      <p:sp>
        <p:nvSpPr>
          <p:cNvPr id="6" name="Ellipse 4"/>
          <p:cNvSpPr/>
          <p:nvPr/>
        </p:nvSpPr>
        <p:spPr bwMode="auto">
          <a:xfrm>
            <a:off x="971599" y="1650520"/>
            <a:ext cx="2385391" cy="5367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4"/>
          <p:cNvSpPr/>
          <p:nvPr/>
        </p:nvSpPr>
        <p:spPr bwMode="auto">
          <a:xfrm>
            <a:off x="5652120" y="3501008"/>
            <a:ext cx="2913278" cy="2382433"/>
          </a:xfrm>
          <a:prstGeom prst="rect">
            <a:avLst/>
          </a:prstGeom>
          <a:solidFill>
            <a:schemeClr val="bg1">
              <a:lumMod val="65000"/>
            </a:schemeClr>
          </a:solidFill>
          <a:ln w="15873" cap="flat">
            <a:solidFill>
              <a:schemeClr val="bg1">
                <a:lumMod val="65000"/>
              </a:schemeClr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800" b="0" i="0" u="none" strike="noStrike" cap="none" spc="0">
                <a:latin typeface="Calibri"/>
              </a:rPr>
              <a:t>Kommunikation über Informationsforum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b="0" i="0" u="none" strike="noStrike" cap="none" spc="0">
              <a:latin typeface="Calibri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800" b="0" i="0" u="none" strike="noStrike" cap="none" spc="0">
                <a:latin typeface="Calibri"/>
              </a:rPr>
              <a:t>Kommunikation mit Seminarteilnehmer*innen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b="0" i="0" u="none" strike="noStrike" cap="none" spc="0">
              <a:latin typeface="Calibri"/>
            </a:endParaRPr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r>
              <a:rPr lang="de-DE" sz="1800" b="0" i="0" u="none" strike="noStrike" cap="none" spc="0">
                <a:latin typeface="Calibri"/>
              </a:rPr>
              <a:t>Materialpool für Veranstaltungen</a:t>
            </a:r>
            <a:endParaRPr/>
          </a:p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 spc="0">
                <a:solidFill>
                  <a:srgbClr val="000000"/>
                </a:solidFill>
              </a:defRPr>
            </a:pPr>
            <a:endParaRPr lang="de-DE" sz="1800" b="0" i="0" u="none" strike="noStrike" cap="none" spc="0"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Anmeldung zur Bibliotheksführung in der Institutsbibliothek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817" y="13751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 smtClean="0">
                <a:hlinkClick r:id="rId2"/>
              </a:rPr>
              <a:t>Anmeldung über eCampus</a:t>
            </a:r>
            <a:r>
              <a:rPr lang="de-DE" sz="2800" dirty="0"/>
              <a:t> </a:t>
            </a:r>
            <a:r>
              <a:rPr lang="de-DE" sz="2800" dirty="0" smtClean="0"/>
              <a:t>(Login mit eurer Uni-ID)</a:t>
            </a:r>
          </a:p>
          <a:p>
            <a:endParaRPr lang="de-DE" dirty="0"/>
          </a:p>
        </p:txBody>
      </p:sp>
      <p:pic>
        <p:nvPicPr>
          <p:cNvPr id="1026" name="Picture 2" descr="C:\Users\Wiebke Knauer\sciebo3\Einführungswochen\2022-23\PPPs\Fotos\Anmeldung Bi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7" y="1930103"/>
            <a:ext cx="819575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 bwMode="auto">
          <a:xfrm>
            <a:off x="6898430" y="3439139"/>
            <a:ext cx="661231" cy="2811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sz="700" dirty="0"/>
          </a:p>
        </p:txBody>
      </p:sp>
      <p:sp>
        <p:nvSpPr>
          <p:cNvPr id="9" name="Rechteck 20"/>
          <p:cNvSpPr/>
          <p:nvPr/>
        </p:nvSpPr>
        <p:spPr bwMode="auto">
          <a:xfrm>
            <a:off x="486602" y="3112543"/>
            <a:ext cx="1800200" cy="224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" name="Rechteck 20"/>
          <p:cNvSpPr/>
          <p:nvPr/>
        </p:nvSpPr>
        <p:spPr bwMode="auto">
          <a:xfrm>
            <a:off x="460535" y="3495640"/>
            <a:ext cx="1800200" cy="2246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1027" name="Picture 3" descr="C:\Users\Wiebke Knauer\sciebo3\Einführungswochen\2022-23\PPPs\Fotos\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217" y="4170195"/>
            <a:ext cx="6009991" cy="216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 bwMode="auto">
          <a:xfrm>
            <a:off x="428951" y="4077072"/>
            <a:ext cx="661231" cy="2811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de-DE" sz="700" dirty="0"/>
          </a:p>
        </p:txBody>
      </p:sp>
    </p:spTree>
    <p:extLst>
      <p:ext uri="{BB962C8B-B14F-4D97-AF65-F5344CB8AC3E}">
        <p14:creationId xmlns:p14="http://schemas.microsoft.com/office/powerpoint/2010/main" val="224418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Mailinglisten des Instituts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 smtClean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3000" dirty="0" smtClean="0"/>
          </a:p>
          <a:p>
            <a:pPr marL="0" indent="0">
              <a:buNone/>
            </a:pPr>
            <a:endParaRPr lang="de-DE" sz="3000" dirty="0"/>
          </a:p>
          <a:p>
            <a:pPr marL="0" indent="0">
              <a:buNone/>
            </a:pPr>
            <a:endParaRPr lang="de-DE" sz="2200" dirty="0" smtClean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de-DE" sz="2200" dirty="0" smtClean="0">
                <a:sym typeface="Wingdings" panose="05000000000000000000" pitchFamily="2" charset="2"/>
              </a:rPr>
              <a:t> </a:t>
            </a:r>
            <a:r>
              <a:rPr lang="de-DE" sz="2200" dirty="0">
                <a:sym typeface="Wingdings" panose="05000000000000000000" pitchFamily="2" charset="2"/>
              </a:rPr>
              <a:t>Die Anmeldung ist nur mit einer Uni-Emailadresse (Uni-ID) möglich</a:t>
            </a:r>
            <a:r>
              <a:rPr lang="de-DE" sz="2200" dirty="0" smtClean="0">
                <a:sym typeface="Wingdings" panose="05000000000000000000" pitchFamily="2" charset="2"/>
              </a:rPr>
              <a:t>.</a:t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smtClean="0">
                <a:sym typeface="Wingdings" panose="05000000000000000000" pitchFamily="2" charset="2"/>
              </a:rPr>
              <a:t/>
            </a:r>
            <a:br>
              <a:rPr lang="de-DE" sz="2200" dirty="0" smtClean="0">
                <a:sym typeface="Wingdings" panose="05000000000000000000" pitchFamily="2" charset="2"/>
              </a:rPr>
            </a:br>
            <a:r>
              <a:rPr lang="de-DE" sz="2200" dirty="0" smtClean="0">
                <a:sym typeface="Wingdings" panose="05000000000000000000" pitchFamily="2" charset="2"/>
              </a:rPr>
              <a:t>2 Getrennte (!) Verteiler:</a:t>
            </a:r>
            <a:endParaRPr lang="de-DE" sz="2200" dirty="0"/>
          </a:p>
          <a:p>
            <a:pPr marL="0" indent="0" algn="ctr">
              <a:buNone/>
            </a:pPr>
            <a:endParaRPr lang="de-DE" sz="2500" dirty="0" smtClean="0"/>
          </a:p>
          <a:p>
            <a:pPr marL="0" indent="0" algn="ctr">
              <a:buNone/>
            </a:pPr>
            <a:r>
              <a:rPr lang="de-DE" sz="2500" dirty="0" err="1" smtClean="0">
                <a:hlinkClick r:id="rId2"/>
              </a:rPr>
              <a:t>Studiengangsbezogene</a:t>
            </a:r>
            <a:r>
              <a:rPr lang="de-DE" sz="2500" dirty="0" smtClean="0">
                <a:hlinkClick r:id="rId2"/>
              </a:rPr>
              <a:t> Informationen</a:t>
            </a:r>
            <a:r>
              <a:rPr lang="de-DE" sz="2500" dirty="0"/>
              <a:t> </a:t>
            </a:r>
            <a:r>
              <a:rPr lang="de-DE" sz="2500" dirty="0" smtClean="0"/>
              <a:t>&amp;</a:t>
            </a:r>
            <a:endParaRPr lang="de-DE" sz="2500" dirty="0"/>
          </a:p>
          <a:p>
            <a:pPr marL="0" indent="0" algn="ctr">
              <a:buNone/>
            </a:pPr>
            <a:r>
              <a:rPr lang="de-DE" sz="2500" dirty="0" smtClean="0">
                <a:hlinkClick r:id="rId3"/>
              </a:rPr>
              <a:t>Jobs</a:t>
            </a:r>
            <a:r>
              <a:rPr lang="de-DE" sz="2500" dirty="0">
                <a:hlinkClick r:id="rId3"/>
              </a:rPr>
              <a:t>, Praktika und Veranstaltungen</a:t>
            </a:r>
            <a:endParaRPr lang="de-DE" sz="2500" dirty="0"/>
          </a:p>
          <a:p>
            <a:pPr marL="0" indent="0">
              <a:buNone/>
            </a:pPr>
            <a:endParaRPr lang="de-DE" sz="3000" dirty="0"/>
          </a:p>
        </p:txBody>
      </p:sp>
      <p:pic>
        <p:nvPicPr>
          <p:cNvPr id="1026" name="Picture 2" descr="C:\Users\Wiebke Knauer\sciebo3\Einführungswochen\2022-23\PPPs\Fotos\Screenshot 2022-09-19 1549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912768" cy="23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214494" y="2723764"/>
            <a:ext cx="1008112" cy="3451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79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Euer </a:t>
            </a:r>
            <a:r>
              <a:rPr lang="de-DE" dirty="0" err="1" smtClean="0"/>
              <a:t>Ersti</a:t>
            </a:r>
            <a:r>
              <a:rPr lang="de-DE" dirty="0" smtClean="0"/>
              <a:t>-Referat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9552" y="1417638"/>
            <a:ext cx="4752528" cy="453164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de-DE" sz="2800" dirty="0" smtClean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>
              <a:buNone/>
              <a:defRPr/>
            </a:pPr>
            <a:endParaRPr lang="de-DE" sz="1200" dirty="0" smtClean="0"/>
          </a:p>
          <a:p>
            <a:pPr marL="0" indent="0" algn="ctr">
              <a:buNone/>
              <a:defRPr/>
            </a:pPr>
            <a:r>
              <a:rPr lang="de-DE" sz="1300" dirty="0" smtClean="0"/>
              <a:t/>
            </a:r>
            <a:br>
              <a:rPr lang="de-DE" sz="1300" dirty="0" smtClean="0"/>
            </a:br>
            <a:r>
              <a:rPr lang="de-DE" sz="1300" dirty="0" smtClean="0"/>
              <a:t/>
            </a:r>
            <a:br>
              <a:rPr lang="de-DE" sz="1300" dirty="0" smtClean="0"/>
            </a:br>
            <a:endParaRPr lang="de-DE" sz="1300" dirty="0" smtClean="0"/>
          </a:p>
          <a:p>
            <a:pPr marL="0" indent="0" algn="ctr">
              <a:buNone/>
              <a:defRPr/>
            </a:pPr>
            <a:r>
              <a:rPr lang="de-DE" sz="1300" dirty="0" smtClean="0"/>
              <a:t>Luis Wisser,  Anneke Petry, Johannes Bell, Karsten Römling, Lennart Vossen, </a:t>
            </a:r>
            <a:r>
              <a:rPr lang="de-DE" sz="1300" dirty="0" err="1" smtClean="0"/>
              <a:t>Madita</a:t>
            </a:r>
            <a:r>
              <a:rPr lang="de-DE" sz="1300" dirty="0" smtClean="0"/>
              <a:t> </a:t>
            </a:r>
            <a:r>
              <a:rPr lang="de-DE" sz="1300" dirty="0" err="1" smtClean="0"/>
              <a:t>Vennemann</a:t>
            </a:r>
            <a:r>
              <a:rPr lang="de-DE" sz="1300" dirty="0" smtClean="0"/>
              <a:t>, Paul  Förster, Thea </a:t>
            </a:r>
            <a:r>
              <a:rPr lang="de-DE" sz="1300" dirty="0" err="1" smtClean="0"/>
              <a:t>Tubbenthal</a:t>
            </a:r>
            <a:r>
              <a:rPr lang="de-DE" sz="1300" dirty="0" smtClean="0"/>
              <a:t>, Benjamin Hartl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833662" y="2031608"/>
            <a:ext cx="2376264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WhatsApp-Gruppe:</a:t>
            </a:r>
          </a:p>
          <a:p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Wenn ihr beitreten wollt, einfach eine kurze Mail an 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erstiref@fs-sozpol.de</a:t>
            </a:r>
            <a:r>
              <a:rPr lang="de-DE" sz="1600" dirty="0">
                <a:solidFill>
                  <a:schemeClr val="accent1">
                    <a:lumMod val="75000"/>
                  </a:schemeClr>
                </a:solidFill>
              </a:rPr>
              <a:t> schreiben und angeben ob ihr im Bachelor oder Master seid.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03648" y="1406476"/>
            <a:ext cx="331236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 bwMode="auto">
          <a:xfrm>
            <a:off x="467544" y="188640"/>
            <a:ext cx="8147248" cy="58945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chemeClr val="tx1"/>
                </a:solidFill>
              </a:rPr>
              <a:t>Fragen zur </a:t>
            </a:r>
            <a:r>
              <a:rPr lang="de-DE" dirty="0" smtClean="0">
                <a:solidFill>
                  <a:schemeClr val="tx1"/>
                </a:solidFill>
              </a:rPr>
              <a:t>Belegung?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" name="Ellipse 3"/>
          <p:cNvSpPr/>
          <p:nvPr/>
        </p:nvSpPr>
        <p:spPr bwMode="auto">
          <a:xfrm>
            <a:off x="5277736" y="1341255"/>
            <a:ext cx="1397523" cy="510239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Ellipse 3"/>
          <p:cNvSpPr/>
          <p:nvPr/>
        </p:nvSpPr>
        <p:spPr bwMode="auto">
          <a:xfrm>
            <a:off x="6707960" y="1353620"/>
            <a:ext cx="760347" cy="106726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9" y="982157"/>
            <a:ext cx="8340653" cy="498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llipse 3"/>
          <p:cNvSpPr/>
          <p:nvPr/>
        </p:nvSpPr>
        <p:spPr bwMode="auto">
          <a:xfrm>
            <a:off x="3811207" y="1590180"/>
            <a:ext cx="880171" cy="57606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Ellipse 3"/>
          <p:cNvSpPr/>
          <p:nvPr/>
        </p:nvSpPr>
        <p:spPr bwMode="auto">
          <a:xfrm>
            <a:off x="5277736" y="2369214"/>
            <a:ext cx="1555883" cy="57606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Ellipse 3"/>
          <p:cNvSpPr/>
          <p:nvPr/>
        </p:nvSpPr>
        <p:spPr bwMode="auto">
          <a:xfrm>
            <a:off x="6833619" y="1440661"/>
            <a:ext cx="1080120" cy="821665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8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de-DE" sz="3600" dirty="0" smtClean="0">
                <a:solidFill>
                  <a:schemeClr val="tx1"/>
                </a:solidFill>
              </a:rPr>
              <a:t>Institutsbegrüßung</a:t>
            </a:r>
            <a:endParaRPr lang="de-DE" sz="3600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766444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139166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0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Auf einen Blick</a:t>
            </a:r>
            <a:endParaRPr/>
          </a:p>
        </p:txBody>
      </p:sp>
      <p:pic>
        <p:nvPicPr>
          <p:cNvPr id="5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611560" y="1268760"/>
            <a:ext cx="3394472" cy="4525963"/>
          </a:xfrm>
          <a:prstGeom prst="rect">
            <a:avLst/>
          </a:prstGeom>
        </p:spPr>
      </p:pic>
      <p:sp>
        <p:nvSpPr>
          <p:cNvPr id="6" name="Textfeld 4"/>
          <p:cNvSpPr>
            <a:spLocks/>
          </p:cNvSpPr>
          <p:nvPr/>
        </p:nvSpPr>
        <p:spPr bwMode="auto">
          <a:xfrm>
            <a:off x="4355976" y="1268760"/>
            <a:ext cx="41764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 dirty="0"/>
              <a:t>Benutzerkennung einrichten bzw. evtl. </a:t>
            </a:r>
            <a:r>
              <a:rPr lang="de-DE" dirty="0" smtClean="0"/>
              <a:t>ändern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Sich einmalig beim Prüfungsamt für die Bachelorprüfung </a:t>
            </a:r>
            <a:r>
              <a:rPr lang="de-DE" dirty="0" smtClean="0"/>
              <a:t>anmelden 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Bei Basis Veranstaltungen </a:t>
            </a:r>
            <a:r>
              <a:rPr lang="de-DE" dirty="0" smtClean="0"/>
              <a:t>belegen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/>
              <a:t>Studienkalender speichern/ausdrucken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dirty="0" err="1"/>
              <a:t>e</a:t>
            </a:r>
            <a:r>
              <a:rPr lang="de-DE" dirty="0" err="1" smtClean="0"/>
              <a:t>Campus</a:t>
            </a:r>
            <a:r>
              <a:rPr lang="de-DE" dirty="0" smtClean="0"/>
              <a:t> </a:t>
            </a:r>
            <a:r>
              <a:rPr lang="de-DE" dirty="0"/>
              <a:t>nutzen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b="1" dirty="0"/>
              <a:t>Bei Fragen zu uns kommen!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endParaRPr lang="de-DE" b="1" dirty="0"/>
          </a:p>
          <a:p>
            <a:pPr>
              <a:defRPr/>
            </a:pPr>
            <a:endParaRPr lang="de-DE" b="1" dirty="0"/>
          </a:p>
          <a:p>
            <a:pPr>
              <a:defRPr/>
            </a:pPr>
            <a:r>
              <a:rPr lang="de-DE" b="1" dirty="0"/>
              <a:t>Wir wüschen viel Spaß in den Einführungswochen und einen guten Start ins Studium!</a:t>
            </a:r>
            <a:endParaRPr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800"/>
              <a:t>Fragen?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de-DE" dirty="0" smtClean="0"/>
              <a:t>Erstsemesterwochen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00" y="1196752"/>
            <a:ext cx="7920880" cy="464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4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56767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20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4800"/>
              <a:t>Fragen?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1818</Words>
  <Application>Microsoft Office PowerPoint</Application>
  <DocSecurity>0</DocSecurity>
  <PresentationFormat>Bildschirmpräsentation (4:3)</PresentationFormat>
  <Paragraphs>569</Paragraphs>
  <Slides>63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63</vt:i4>
      </vt:variant>
    </vt:vector>
  </HeadingPairs>
  <TitlesOfParts>
    <vt:vector size="64" baseType="lpstr">
      <vt:lpstr>Larissa</vt:lpstr>
      <vt:lpstr>PowerPoint-Präsentation</vt:lpstr>
      <vt:lpstr>Das Mentorat</vt:lpstr>
      <vt:lpstr>Wir helfen bei…</vt:lpstr>
      <vt:lpstr>Ablauf </vt:lpstr>
      <vt:lpstr>Fachschaft Politik und Soziologie Studierendenvertretung </vt:lpstr>
      <vt:lpstr>Euer Ersti-Referat</vt:lpstr>
      <vt:lpstr>Erstsemesterwochen</vt:lpstr>
      <vt:lpstr>PowerPoint-Präsentation</vt:lpstr>
      <vt:lpstr>Fragen? </vt:lpstr>
      <vt:lpstr>Wichtige Fristen</vt:lpstr>
      <vt:lpstr>Wichtige Fristen</vt:lpstr>
      <vt:lpstr>Anmeldung Prüfungsleistungen von Modulen der Philosophischen Fakultät</vt:lpstr>
      <vt:lpstr>Wichtige Dokumente </vt:lpstr>
      <vt:lpstr>Fragen zur Belegung</vt:lpstr>
      <vt:lpstr>Wie lese ich ein Modulhandbuch?</vt:lpstr>
      <vt:lpstr>Aufbau </vt:lpstr>
      <vt:lpstr>Was ist ein Modul?</vt:lpstr>
      <vt:lpstr>Basis- und Vertiefungsmodule</vt:lpstr>
      <vt:lpstr>Basismodule </vt:lpstr>
      <vt:lpstr>Vertiefungsmodule </vt:lpstr>
      <vt:lpstr>Kernfach</vt:lpstr>
      <vt:lpstr>Studienverlauf Kernfach </vt:lpstr>
      <vt:lpstr>Studienverlauf Kernfach </vt:lpstr>
      <vt:lpstr>Studienverlauf Kernfach </vt:lpstr>
      <vt:lpstr>Studienverlauf Kernfach </vt:lpstr>
      <vt:lpstr>Studienverlauf Kernfach </vt:lpstr>
      <vt:lpstr>Studienverlauf Kernfach </vt:lpstr>
      <vt:lpstr>Zwei-fach </vt:lpstr>
      <vt:lpstr>Studienverlauf Zweifach </vt:lpstr>
      <vt:lpstr>Im 1. Semester zu belegen</vt:lpstr>
      <vt:lpstr>Im 2. Semester zu belegen</vt:lpstr>
      <vt:lpstr>Im 3. und 4. Semester zu belegen</vt:lpstr>
      <vt:lpstr>Im 5. und 6. Semester zu belegen </vt:lpstr>
      <vt:lpstr>Begleitfach</vt:lpstr>
      <vt:lpstr>Studienverlauf Begleitfach  </vt:lpstr>
      <vt:lpstr>VeranstaltungsAnmeldung</vt:lpstr>
      <vt:lpstr>basis.uni-bonn.de</vt:lpstr>
      <vt:lpstr>Login-Daten</vt:lpstr>
      <vt:lpstr>Verifizierung der Uni-ID</vt:lpstr>
      <vt:lpstr>Vorlesungsverzeichnis</vt:lpstr>
      <vt:lpstr>Vorlesungsverzeichnis</vt:lpstr>
      <vt:lpstr>Vorlesungsverzeichnis</vt:lpstr>
      <vt:lpstr>Vorlesungsverzeichnis</vt:lpstr>
      <vt:lpstr>Präsenz, Hybrid oder online Veranstaltung?</vt:lpstr>
      <vt:lpstr>Bedeutung</vt:lpstr>
      <vt:lpstr>Lehrveranstaltungsanmeldung in Basis</vt:lpstr>
      <vt:lpstr>Lehrveranstaltungsanmeldung in Basis</vt:lpstr>
      <vt:lpstr>Prioritäten vergeben</vt:lpstr>
      <vt:lpstr>Eventuelle Schwierigkeiten</vt:lpstr>
      <vt:lpstr>Richtig belegen in der Vertiefung:</vt:lpstr>
      <vt:lpstr>Richtig belegen in der Vertiefung:</vt:lpstr>
      <vt:lpstr>Richtig belegen in der Vertiefung: </vt:lpstr>
      <vt:lpstr>Richtig belegen in der Vertiefung: </vt:lpstr>
      <vt:lpstr>Prüfungsberechtigung</vt:lpstr>
      <vt:lpstr>Weitere Funktionen von Basis</vt:lpstr>
      <vt:lpstr>Weitere Funktionen von Basis </vt:lpstr>
      <vt:lpstr>Verknüpfung mit Ilias (eCampus)</vt:lpstr>
      <vt:lpstr>Anmeldung zur Bibliotheksführung in der Institutsbibliothek</vt:lpstr>
      <vt:lpstr>Mailinglisten des Instituts</vt:lpstr>
      <vt:lpstr>Fragen zur Belegung?</vt:lpstr>
      <vt:lpstr>Institutsbegrüßung</vt:lpstr>
      <vt:lpstr>Auf einen Blick</vt:lpstr>
      <vt:lpstr>Fragen? 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lisa</dc:creator>
  <cp:lastModifiedBy>Alina Kröber</cp:lastModifiedBy>
  <cp:revision>334</cp:revision>
  <dcterms:created xsi:type="dcterms:W3CDTF">2017-09-04T12:44:21Z</dcterms:created>
  <dcterms:modified xsi:type="dcterms:W3CDTF">2023-09-26T10:15:54Z</dcterms:modified>
  <dc:identifier/>
  <cp:contentStatus/>
  <dc:language/>
  <cp:version/>
</cp:coreProperties>
</file>